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notesMasterIdLst>
    <p:notesMasterId r:id="rId18"/>
  </p:notesMasterIdLst>
  <p:sldIdLst>
    <p:sldId id="256" r:id="rId5"/>
    <p:sldId id="272" r:id="rId6"/>
    <p:sldId id="262" r:id="rId7"/>
    <p:sldId id="263" r:id="rId8"/>
    <p:sldId id="264" r:id="rId9"/>
    <p:sldId id="265" r:id="rId10"/>
    <p:sldId id="266" r:id="rId11"/>
    <p:sldId id="267" r:id="rId12"/>
    <p:sldId id="268" r:id="rId13"/>
    <p:sldId id="269" r:id="rId14"/>
    <p:sldId id="273" r:id="rId15"/>
    <p:sldId id="275"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C9B259-27AF-4C8F-A461-B7A8B60C52AF}">
          <p14:sldIdLst>
            <p14:sldId id="256"/>
            <p14:sldId id="272"/>
            <p14:sldId id="262"/>
            <p14:sldId id="263"/>
            <p14:sldId id="264"/>
            <p14:sldId id="265"/>
            <p14:sldId id="266"/>
            <p14:sldId id="267"/>
            <p14:sldId id="268"/>
            <p14:sldId id="269"/>
            <p14:sldId id="273"/>
            <p14:sldId id="275"/>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89" autoAdjust="0"/>
  </p:normalViewPr>
  <p:slideViewPr>
    <p:cSldViewPr snapToGrid="0">
      <p:cViewPr varScale="1">
        <p:scale>
          <a:sx n="81" d="100"/>
          <a:sy n="81" d="100"/>
        </p:scale>
        <p:origin x="1716"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A2E762-D724-4E48-BFEC-9ADE8A9293EB}" type="datetimeFigureOut">
              <a:t>09/02/2025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5CB74-A5B6-44B7-B9FB-481B2CFBDF8B}" type="slidenum">
              <a:t>‹#›</a:t>
            </a:fld>
            <a:endParaRPr lang="en-US"/>
          </a:p>
        </p:txBody>
      </p:sp>
    </p:spTree>
    <p:extLst>
      <p:ext uri="{BB962C8B-B14F-4D97-AF65-F5344CB8AC3E}">
        <p14:creationId xmlns:p14="http://schemas.microsoft.com/office/powerpoint/2010/main" val="1138259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3BCEB0-5A7D-4891-872A-E80E70C6EB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274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Eligibility does not mean entitled. Entitlement is not automatic – Not based on percentage of service-connection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3BCEB0-5A7D-4891-872A-E80E70C6EB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116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a reemployment rehabilitation plan is to provide the services necessary for the claimant to return to work in the job held prior to entering active duty.  It is not uncommon for the claimant to require some short-term training or the opportunity to refresh his or her skills prior to the delivery of employment focused services.  Therefore, the rehabilitation plan is developed as either an IWRP or a combined IWRP/IEAP.  Similar to the rapid access to employment plan, the only time it is permissible to develop the plan solely as an IEAP is when the individual was a prior claimant of a vocational rehabilitation program and requires only a program of employment services, as outlined in 38 U.S.C. 3117 and described in section 7.02.e </a:t>
            </a:r>
          </a:p>
          <a:p>
            <a:endParaRPr lang="en-US" dirty="0"/>
          </a:p>
          <a:p>
            <a:r>
              <a:rPr lang="en-US" dirty="0"/>
              <a:t>The purpose of a rapid access to employment rehabilitation plan is to provide the services necessary for the claimant to obtain and maintain employment as quickly as possible.  It is not uncommon for the claimant to require some short-term training or the opportunity to refresh his or her skills prior to the delivery of employment focused services.  Therefore, the rehabilitation plan is developed as either an IWRP or a combined IWRP/IEAP.</a:t>
            </a:r>
          </a:p>
          <a:p>
            <a:endParaRPr lang="en-US" dirty="0"/>
          </a:p>
          <a:p>
            <a:r>
              <a:rPr lang="en-US" dirty="0"/>
              <a:t>The purpose of an employment through long-term services rehabilitation plan is to provide an extended period of training and rehabilitation services to ensure the claimant has the skills necessary to obtain and maintain suitable employment. Employment through long-term services rehabilitation plans are developed and documented in an Individualized Written Rehabilitation Plan (IWRP) or a combined IWRP/Individualized Employment Assistance Plan (IEAP) format.</a:t>
            </a:r>
          </a:p>
          <a:p>
            <a:endParaRPr lang="en-US" dirty="0"/>
          </a:p>
          <a:p>
            <a:r>
              <a:rPr lang="en-US" dirty="0"/>
              <a:t>An Individualized Independent Living Plan (IILP) may be provided to claimants who cannot pursue an employment or vocational goal due to the limitations of their service-connected disability(</a:t>
            </a:r>
            <a:r>
              <a:rPr lang="en-US" dirty="0" err="1"/>
              <a:t>ies</a:t>
            </a:r>
            <a:r>
              <a:rPr lang="en-US" dirty="0"/>
              <a:t>) (SCD) to enhance activities of their daily living and independence from their family and community.</a:t>
            </a:r>
          </a:p>
          <a:p>
            <a:endParaRPr lang="en-US" dirty="0"/>
          </a:p>
          <a:p>
            <a:r>
              <a:rPr lang="en-US" dirty="0"/>
              <a:t>Claimants who have the skills and interest to start a business may benefit from a self-employment plan.  The purpose of the self-employment track is to provide services to claimants who have the necessary job skills to start a business and for those who have limited access to traditional employment or require a more accommodating work environment due to the effects of a disability.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3BCEB0-5A7D-4891-872A-E80E70C6EB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431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VR&amp;E is an employment focused program</a:t>
            </a:r>
          </a:p>
          <a:p>
            <a:pPr>
              <a:defRPr/>
            </a:pPr>
            <a:r>
              <a:rPr lang="en-US" dirty="0"/>
              <a:t>VR&amp;E uses education as a tool/service to achieve employment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3BCEB0-5A7D-4891-872A-E80E70C6EB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22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3BCEB0-5A7D-4891-872A-E80E70C6EB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029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94B38-FABC-FB41-AD08-3348CFB792CE}"/>
              </a:ext>
            </a:extLst>
          </p:cNvPr>
          <p:cNvSpPr/>
          <p:nvPr userDrawn="1"/>
        </p:nvSpPr>
        <p:spPr>
          <a:xfrm>
            <a:off x="0" y="0"/>
            <a:ext cx="12192000" cy="6866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C0582E7-8953-3F4C-8634-1C6FB4EFDA6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D9D88D-4A19-2744-BD82-0762372CF112}"/>
              </a:ext>
            </a:extLst>
          </p:cNvPr>
          <p:cNvSpPr>
            <a:spLocks noGrp="1"/>
          </p:cNvSpPr>
          <p:nvPr>
            <p:ph type="ctrTitle"/>
          </p:nvPr>
        </p:nvSpPr>
        <p:spPr>
          <a:xfrm>
            <a:off x="389681" y="1810853"/>
            <a:ext cx="7077919"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508EFAD-519D-1A45-9661-63F66A218F78}"/>
              </a:ext>
            </a:extLst>
          </p:cNvPr>
          <p:cNvSpPr>
            <a:spLocks noGrp="1"/>
          </p:cNvSpPr>
          <p:nvPr>
            <p:ph type="subTitle" idx="1"/>
          </p:nvPr>
        </p:nvSpPr>
        <p:spPr>
          <a:xfrm>
            <a:off x="389681" y="4564063"/>
            <a:ext cx="7077919" cy="93309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87791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18" y="6350971"/>
            <a:ext cx="881381" cy="365125"/>
          </a:xfrm>
          <a:prstGeom prst="rect">
            <a:avLst/>
          </a:prstGeom>
        </p:spPr>
        <p:txBody>
          <a:bodyPr/>
          <a:lstStyle/>
          <a:p>
            <a:fld id="{ABFB7142-126B-F440-B7EE-CB15A2813446}" type="datetimeFigureOut">
              <a:rPr lang="en-US" smtClean="0"/>
              <a:t>09/02/2025</a:t>
            </a:fld>
            <a:endParaRPr lang="en-US"/>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0"/>
            <a:ext cx="6992469"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fld id="{2346C6CC-1531-9D43-9929-56C34AA4FDB5}" type="slidenum">
              <a:rPr lang="en-US" smtClean="0"/>
              <a:t>‹#›</a:t>
            </a:fld>
            <a:endParaRPr lang="en-US"/>
          </a:p>
        </p:txBody>
      </p:sp>
    </p:spTree>
    <p:extLst>
      <p:ext uri="{BB962C8B-B14F-4D97-AF65-F5344CB8AC3E}">
        <p14:creationId xmlns:p14="http://schemas.microsoft.com/office/powerpoint/2010/main" val="182999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18" y="6350971"/>
            <a:ext cx="881381" cy="365125"/>
          </a:xfrm>
          <a:prstGeom prst="rect">
            <a:avLst/>
          </a:prstGeom>
        </p:spPr>
        <p:txBody>
          <a:bodyPr/>
          <a:lstStyle/>
          <a:p>
            <a:fld id="{ABFB7142-126B-F440-B7EE-CB15A2813446}" type="datetimeFigureOut">
              <a:rPr lang="en-US" smtClean="0"/>
              <a:t>09/02/2025</a:t>
            </a:fld>
            <a:endParaRPr lang="en-US"/>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0"/>
            <a:ext cx="6992469"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fld id="{2346C6CC-1531-9D43-9929-56C34AA4FDB5}" type="slidenum">
              <a:rPr lang="en-US" smtClean="0"/>
              <a:t>‹#›</a:t>
            </a:fld>
            <a:endParaRPr lang="en-US"/>
          </a:p>
        </p:txBody>
      </p:sp>
      <p:sp>
        <p:nvSpPr>
          <p:cNvPr id="8" name="Rectangle 7">
            <a:extLst>
              <a:ext uri="{FF2B5EF4-FFF2-40B4-BE49-F238E27FC236}">
                <a16:creationId xmlns:a16="http://schemas.microsoft.com/office/drawing/2014/main" id="{7EB7E956-7124-F941-B989-529BD87A7B2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1FE956A-43BB-7847-8D72-306D51FCB5B4}"/>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72201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E4280C-0C66-B047-B9C7-373A1EDEFF0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building&#10;&#10;Description automatically generated">
            <a:extLst>
              <a:ext uri="{FF2B5EF4-FFF2-40B4-BE49-F238E27FC236}">
                <a16:creationId xmlns:a16="http://schemas.microsoft.com/office/drawing/2014/main" id="{18F4825A-768D-E240-AE9A-E6929ED173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D08BB7-936D-874F-BF65-E6C1343E70BF}"/>
              </a:ext>
            </a:extLst>
          </p:cNvPr>
          <p:cNvSpPr>
            <a:spLocks noGrp="1"/>
          </p:cNvSpPr>
          <p:nvPr>
            <p:ph type="title" hasCustomPrompt="1"/>
          </p:nvPr>
        </p:nvSpPr>
        <p:spPr>
          <a:xfrm>
            <a:off x="4250523" y="1709738"/>
            <a:ext cx="7721841" cy="2852737"/>
          </a:xfrm>
        </p:spPr>
        <p:txBody>
          <a:bodyPr anchor="b"/>
          <a:lstStyle>
            <a:lvl1pPr algn="r">
              <a:defRPr sz="6000" b="1">
                <a:solidFill>
                  <a:schemeClr val="tx2"/>
                </a:solidFill>
              </a:defRPr>
            </a:lvl1pPr>
          </a:lstStyle>
          <a:p>
            <a:r>
              <a:rPr lang="en-US" dirty="0"/>
              <a:t>Click to edit</a:t>
            </a:r>
            <a:br>
              <a:rPr lang="en-US" dirty="0"/>
            </a:br>
            <a:r>
              <a:rPr lang="en-US" dirty="0"/>
              <a:t>Master title style</a:t>
            </a:r>
          </a:p>
        </p:txBody>
      </p:sp>
      <p:sp>
        <p:nvSpPr>
          <p:cNvPr id="3" name="Text Placeholder 2">
            <a:extLst>
              <a:ext uri="{FF2B5EF4-FFF2-40B4-BE49-F238E27FC236}">
                <a16:creationId xmlns:a16="http://schemas.microsoft.com/office/drawing/2014/main" id="{18F19FCC-16CE-F24A-B069-FF6B1C7FEB96}"/>
              </a:ext>
            </a:extLst>
          </p:cNvPr>
          <p:cNvSpPr>
            <a:spLocks noGrp="1"/>
          </p:cNvSpPr>
          <p:nvPr>
            <p:ph type="body" idx="1"/>
          </p:nvPr>
        </p:nvSpPr>
        <p:spPr>
          <a:xfrm>
            <a:off x="4250523" y="4589464"/>
            <a:ext cx="7721841" cy="735572"/>
          </a:xfrm>
        </p:spPr>
        <p:txBody>
          <a:bodyPr/>
          <a:lstStyle>
            <a:lvl1pPr marL="0" indent="0" algn="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B04C3BC6-6923-E649-AF41-A824E47D086E}"/>
              </a:ext>
            </a:extLst>
          </p:cNvPr>
          <p:cNvSpPr>
            <a:spLocks noGrp="1"/>
          </p:cNvSpPr>
          <p:nvPr>
            <p:ph type="sldNum" sz="quarter" idx="12"/>
          </p:nvPr>
        </p:nvSpPr>
        <p:spPr>
          <a:xfrm>
            <a:off x="4718050" y="6208172"/>
            <a:ext cx="2743200" cy="365125"/>
          </a:xfrm>
        </p:spPr>
        <p:txBody>
          <a:bodyPr/>
          <a:lstStyle>
            <a:lvl1pPr algn="ctr">
              <a:defRPr/>
            </a:lvl1pPr>
          </a:lstStyle>
          <a:p>
            <a:fld id="{2346C6CC-1531-9D43-9929-56C34AA4FDB5}" type="slidenum">
              <a:rPr lang="en-US" smtClean="0"/>
              <a:pPr/>
              <a:t>‹#›</a:t>
            </a:fld>
            <a:endParaRPr lang="en-US"/>
          </a:p>
        </p:txBody>
      </p:sp>
    </p:spTree>
    <p:extLst>
      <p:ext uri="{BB962C8B-B14F-4D97-AF65-F5344CB8AC3E}">
        <p14:creationId xmlns:p14="http://schemas.microsoft.com/office/powerpoint/2010/main" val="4075339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A6B0-5ACE-8D4E-8C61-B0A8014772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E959F2-A51D-2B40-A03E-C4721B18EA50}"/>
              </a:ext>
            </a:extLst>
          </p:cNvPr>
          <p:cNvSpPr>
            <a:spLocks noGrp="1"/>
          </p:cNvSpPr>
          <p:nvPr>
            <p:ph sz="half" idx="1"/>
          </p:nvPr>
        </p:nvSpPr>
        <p:spPr>
          <a:xfrm>
            <a:off x="420624"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758A00-57DD-1944-AE99-7E13F92CFABE}"/>
              </a:ext>
            </a:extLst>
          </p:cNvPr>
          <p:cNvSpPr>
            <a:spLocks noGrp="1"/>
          </p:cNvSpPr>
          <p:nvPr>
            <p:ph sz="half" idx="2"/>
          </p:nvPr>
        </p:nvSpPr>
        <p:spPr>
          <a:xfrm>
            <a:off x="5822449" y="183696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79C73C1-75CC-C74E-9F27-2B4B01127AC3}"/>
              </a:ext>
            </a:extLst>
          </p:cNvPr>
          <p:cNvSpPr>
            <a:spLocks noGrp="1"/>
          </p:cNvSpPr>
          <p:nvPr>
            <p:ph type="dt" sz="half" idx="10"/>
          </p:nvPr>
        </p:nvSpPr>
        <p:spPr>
          <a:xfrm>
            <a:off x="3055918" y="6350971"/>
            <a:ext cx="881381" cy="365125"/>
          </a:xfrm>
          <a:prstGeom prst="rect">
            <a:avLst/>
          </a:prstGeom>
        </p:spPr>
        <p:txBody>
          <a:bodyPr/>
          <a:lstStyle/>
          <a:p>
            <a:fld id="{ABFB7142-126B-F440-B7EE-CB15A2813446}" type="datetimeFigureOut">
              <a:rPr lang="en-US" smtClean="0"/>
              <a:t>09/02/2025</a:t>
            </a:fld>
            <a:endParaRPr lang="en-US"/>
          </a:p>
        </p:txBody>
      </p:sp>
      <p:sp>
        <p:nvSpPr>
          <p:cNvPr id="6" name="Footer Placeholder 5">
            <a:extLst>
              <a:ext uri="{FF2B5EF4-FFF2-40B4-BE49-F238E27FC236}">
                <a16:creationId xmlns:a16="http://schemas.microsoft.com/office/drawing/2014/main" id="{11BFA9B3-ADEB-0648-A921-275E49B763A4}"/>
              </a:ext>
            </a:extLst>
          </p:cNvPr>
          <p:cNvSpPr>
            <a:spLocks noGrp="1"/>
          </p:cNvSpPr>
          <p:nvPr>
            <p:ph type="ftr" sz="quarter" idx="11"/>
          </p:nvPr>
        </p:nvSpPr>
        <p:spPr>
          <a:xfrm>
            <a:off x="4098664" y="6356350"/>
            <a:ext cx="6992469"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905EE3E-3409-834B-A175-A52573B009B2}"/>
              </a:ext>
            </a:extLst>
          </p:cNvPr>
          <p:cNvSpPr>
            <a:spLocks noGrp="1"/>
          </p:cNvSpPr>
          <p:nvPr>
            <p:ph type="sldNum" sz="quarter" idx="12"/>
          </p:nvPr>
        </p:nvSpPr>
        <p:spPr/>
        <p:txBody>
          <a:bodyPr/>
          <a:lstStyle/>
          <a:p>
            <a:fld id="{2346C6CC-1531-9D43-9929-56C34AA4FDB5}" type="slidenum">
              <a:rPr lang="en-US" smtClean="0"/>
              <a:t>‹#›</a:t>
            </a:fld>
            <a:endParaRPr lang="en-US"/>
          </a:p>
        </p:txBody>
      </p:sp>
    </p:spTree>
    <p:extLst>
      <p:ext uri="{BB962C8B-B14F-4D97-AF65-F5344CB8AC3E}">
        <p14:creationId xmlns:p14="http://schemas.microsoft.com/office/powerpoint/2010/main" val="344710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D342-8FB4-D641-ADD6-F82A97725C8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5FA87B4-9641-B243-8366-4ABDBBD53A70}"/>
              </a:ext>
            </a:extLst>
          </p:cNvPr>
          <p:cNvSpPr>
            <a:spLocks noGrp="1"/>
          </p:cNvSpPr>
          <p:nvPr>
            <p:ph type="sldNum" sz="quarter" idx="12"/>
          </p:nvPr>
        </p:nvSpPr>
        <p:spPr/>
        <p:txBody>
          <a:bodyPr/>
          <a:lstStyle/>
          <a:p>
            <a:fld id="{2346C6CC-1531-9D43-9929-56C34AA4FDB5}" type="slidenum">
              <a:rPr lang="en-US" smtClean="0"/>
              <a:t>‹#›</a:t>
            </a:fld>
            <a:endParaRPr lang="en-US"/>
          </a:p>
        </p:txBody>
      </p:sp>
    </p:spTree>
    <p:extLst>
      <p:ext uri="{BB962C8B-B14F-4D97-AF65-F5344CB8AC3E}">
        <p14:creationId xmlns:p14="http://schemas.microsoft.com/office/powerpoint/2010/main" val="22183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7D3A7-642A-0F46-8236-237CA67F393D}"/>
              </a:ext>
            </a:extLst>
          </p:cNvPr>
          <p:cNvSpPr>
            <a:spLocks noGrp="1"/>
          </p:cNvSpPr>
          <p:nvPr>
            <p:ph type="dt" sz="half" idx="10"/>
          </p:nvPr>
        </p:nvSpPr>
        <p:spPr>
          <a:xfrm>
            <a:off x="3055918" y="6350971"/>
            <a:ext cx="881381" cy="365125"/>
          </a:xfrm>
          <a:prstGeom prst="rect">
            <a:avLst/>
          </a:prstGeom>
        </p:spPr>
        <p:txBody>
          <a:bodyPr/>
          <a:lstStyle/>
          <a:p>
            <a:fld id="{ABFB7142-126B-F440-B7EE-CB15A2813446}" type="datetimeFigureOut">
              <a:rPr lang="en-US" smtClean="0"/>
              <a:t>09/02/2025</a:t>
            </a:fld>
            <a:endParaRPr lang="en-US"/>
          </a:p>
        </p:txBody>
      </p:sp>
      <p:sp>
        <p:nvSpPr>
          <p:cNvPr id="3" name="Footer Placeholder 2">
            <a:extLst>
              <a:ext uri="{FF2B5EF4-FFF2-40B4-BE49-F238E27FC236}">
                <a16:creationId xmlns:a16="http://schemas.microsoft.com/office/drawing/2014/main" id="{68481F3A-1FDB-074B-9BA5-3D84769C9861}"/>
              </a:ext>
            </a:extLst>
          </p:cNvPr>
          <p:cNvSpPr>
            <a:spLocks noGrp="1"/>
          </p:cNvSpPr>
          <p:nvPr>
            <p:ph type="ftr" sz="quarter" idx="11"/>
          </p:nvPr>
        </p:nvSpPr>
        <p:spPr>
          <a:xfrm>
            <a:off x="4098664" y="6356350"/>
            <a:ext cx="6992469"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DBAC2CE-61C8-EA46-BF6B-FA56DF66F84D}"/>
              </a:ext>
            </a:extLst>
          </p:cNvPr>
          <p:cNvSpPr>
            <a:spLocks noGrp="1"/>
          </p:cNvSpPr>
          <p:nvPr>
            <p:ph type="sldNum" sz="quarter" idx="12"/>
          </p:nvPr>
        </p:nvSpPr>
        <p:spPr/>
        <p:txBody>
          <a:bodyPr/>
          <a:lstStyle/>
          <a:p>
            <a:fld id="{2346C6CC-1531-9D43-9929-56C34AA4FDB5}" type="slidenum">
              <a:rPr lang="en-US" smtClean="0"/>
              <a:t>‹#›</a:t>
            </a:fld>
            <a:endParaRPr lang="en-US"/>
          </a:p>
        </p:txBody>
      </p:sp>
      <p:sp>
        <p:nvSpPr>
          <p:cNvPr id="5" name="Rectangle 4">
            <a:extLst>
              <a:ext uri="{FF2B5EF4-FFF2-40B4-BE49-F238E27FC236}">
                <a16:creationId xmlns:a16="http://schemas.microsoft.com/office/drawing/2014/main" id="{6021F079-1338-5A4B-97B4-06BF11FD921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9399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831B-CB70-C84D-8145-3968943E3A47}"/>
              </a:ext>
            </a:extLst>
          </p:cNvPr>
          <p:cNvSpPr>
            <a:spLocks noGrp="1"/>
          </p:cNvSpPr>
          <p:nvPr>
            <p:ph type="title"/>
          </p:nvPr>
        </p:nvSpPr>
        <p:spPr>
          <a:xfrm>
            <a:off x="420624" y="101163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110CE6-528D-314C-A679-134BE283F761}"/>
              </a:ext>
            </a:extLst>
          </p:cNvPr>
          <p:cNvSpPr>
            <a:spLocks noGrp="1"/>
          </p:cNvSpPr>
          <p:nvPr>
            <p:ph idx="1"/>
          </p:nvPr>
        </p:nvSpPr>
        <p:spPr>
          <a:xfrm>
            <a:off x="4753041" y="344245"/>
            <a:ext cx="6172200" cy="55168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198EE-C23F-694A-96E4-99B23841D7A8}"/>
              </a:ext>
            </a:extLst>
          </p:cNvPr>
          <p:cNvSpPr>
            <a:spLocks noGrp="1"/>
          </p:cNvSpPr>
          <p:nvPr>
            <p:ph type="body" sz="half" idx="2"/>
          </p:nvPr>
        </p:nvSpPr>
        <p:spPr>
          <a:xfrm>
            <a:off x="420624" y="2710928"/>
            <a:ext cx="3932237" cy="315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2F92A62-751D-7648-8B00-3AD85445A22D}"/>
              </a:ext>
            </a:extLst>
          </p:cNvPr>
          <p:cNvSpPr>
            <a:spLocks noGrp="1"/>
          </p:cNvSpPr>
          <p:nvPr>
            <p:ph type="sldNum" sz="quarter" idx="12"/>
          </p:nvPr>
        </p:nvSpPr>
        <p:spPr/>
        <p:txBody>
          <a:bodyPr/>
          <a:lstStyle/>
          <a:p>
            <a:fld id="{2346C6CC-1531-9D43-9929-56C34AA4FDB5}" type="slidenum">
              <a:rPr lang="en-US" smtClean="0"/>
              <a:t>‹#›</a:t>
            </a:fld>
            <a:endParaRPr lang="en-US"/>
          </a:p>
        </p:txBody>
      </p:sp>
    </p:spTree>
    <p:extLst>
      <p:ext uri="{BB962C8B-B14F-4D97-AF65-F5344CB8AC3E}">
        <p14:creationId xmlns:p14="http://schemas.microsoft.com/office/powerpoint/2010/main" val="749058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C3901F6-1923-0943-9E01-E4286D238956}"/>
              </a:ext>
            </a:extLst>
          </p:cNvPr>
          <p:cNvSpPr>
            <a:spLocks noGrp="1"/>
          </p:cNvSpPr>
          <p:nvPr>
            <p:ph type="pic" idx="1"/>
          </p:nvPr>
        </p:nvSpPr>
        <p:spPr>
          <a:xfrm>
            <a:off x="4753042"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D6476633-FBEF-9041-AFB4-D3289965B082}"/>
              </a:ext>
            </a:extLst>
          </p:cNvPr>
          <p:cNvSpPr>
            <a:spLocks noGrp="1"/>
          </p:cNvSpPr>
          <p:nvPr>
            <p:ph type="sldNum" sz="quarter" idx="12"/>
          </p:nvPr>
        </p:nvSpPr>
        <p:spPr/>
        <p:txBody>
          <a:bodyPr/>
          <a:lstStyle/>
          <a:p>
            <a:fld id="{2346C6CC-1531-9D43-9929-56C34AA4FDB5}" type="slidenum">
              <a:rPr lang="en-US" smtClean="0"/>
              <a:t>‹#›</a:t>
            </a:fld>
            <a:endParaRPr lang="en-US"/>
          </a:p>
        </p:txBody>
      </p:sp>
      <p:sp>
        <p:nvSpPr>
          <p:cNvPr id="8" name="Title 1">
            <a:extLst>
              <a:ext uri="{FF2B5EF4-FFF2-40B4-BE49-F238E27FC236}">
                <a16:creationId xmlns:a16="http://schemas.microsoft.com/office/drawing/2014/main" id="{0AFADA8D-6A86-8249-ADEA-796716BB7401}"/>
              </a:ext>
            </a:extLst>
          </p:cNvPr>
          <p:cNvSpPr>
            <a:spLocks noGrp="1"/>
          </p:cNvSpPr>
          <p:nvPr>
            <p:ph type="title"/>
          </p:nvPr>
        </p:nvSpPr>
        <p:spPr>
          <a:xfrm>
            <a:off x="420624" y="1011630"/>
            <a:ext cx="3932237" cy="1600200"/>
          </a:xfrm>
        </p:spPr>
        <p:txBody>
          <a:bodyPr anchor="b"/>
          <a:lstStyle>
            <a:lvl1pPr>
              <a:defRPr sz="3200"/>
            </a:lvl1pPr>
          </a:lstStyle>
          <a:p>
            <a:r>
              <a:rPr lang="en-US"/>
              <a:t>Click to edit Master title style</a:t>
            </a:r>
          </a:p>
        </p:txBody>
      </p:sp>
      <p:sp>
        <p:nvSpPr>
          <p:cNvPr id="10" name="Text Placeholder 3">
            <a:extLst>
              <a:ext uri="{FF2B5EF4-FFF2-40B4-BE49-F238E27FC236}">
                <a16:creationId xmlns:a16="http://schemas.microsoft.com/office/drawing/2014/main" id="{909A328A-5C98-EA44-8A4A-2D0BFCA4FE59}"/>
              </a:ext>
            </a:extLst>
          </p:cNvPr>
          <p:cNvSpPr>
            <a:spLocks noGrp="1"/>
          </p:cNvSpPr>
          <p:nvPr>
            <p:ph type="body" sz="half" idx="2"/>
          </p:nvPr>
        </p:nvSpPr>
        <p:spPr>
          <a:xfrm>
            <a:off x="420624" y="2710928"/>
            <a:ext cx="3932237" cy="315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56010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8D826E-BF38-704C-BC1A-E057D4FC5B4A}"/>
              </a:ext>
            </a:extLst>
          </p:cNvPr>
          <p:cNvPicPr>
            <a:picLocks noChangeAspect="1"/>
          </p:cNvPicPr>
          <p:nvPr userDrawn="1"/>
        </p:nvPicPr>
        <p:blipFill>
          <a:blip r:embed="rId11"/>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310F51E-F5B2-C94D-807C-A2289D861856}"/>
              </a:ext>
            </a:extLst>
          </p:cNvPr>
          <p:cNvSpPr>
            <a:spLocks noGrp="1"/>
          </p:cNvSpPr>
          <p:nvPr>
            <p:ph type="title"/>
          </p:nvPr>
        </p:nvSpPr>
        <p:spPr>
          <a:xfrm>
            <a:off x="420624" y="291305"/>
            <a:ext cx="9720431" cy="7794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13CD293-CF85-0C4F-890C-1D67788ABB62}"/>
              </a:ext>
            </a:extLst>
          </p:cNvPr>
          <p:cNvSpPr>
            <a:spLocks noGrp="1"/>
          </p:cNvSpPr>
          <p:nvPr>
            <p:ph type="body" idx="1"/>
          </p:nvPr>
        </p:nvSpPr>
        <p:spPr>
          <a:xfrm>
            <a:off x="420624" y="1409252"/>
            <a:ext cx="10515600" cy="47677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0135FEA8-9C6D-4C4D-864E-4E206D9F7587}"/>
              </a:ext>
            </a:extLst>
          </p:cNvPr>
          <p:cNvSpPr>
            <a:spLocks noGrp="1"/>
          </p:cNvSpPr>
          <p:nvPr>
            <p:ph type="sldNum" sz="quarter" idx="4"/>
          </p:nvPr>
        </p:nvSpPr>
        <p:spPr>
          <a:xfrm>
            <a:off x="5354581" y="6356350"/>
            <a:ext cx="68766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346C6CC-1531-9D43-9929-56C34AA4FDB5}" type="slidenum">
              <a:rPr lang="en-US" smtClean="0"/>
              <a:pPr/>
              <a:t>‹#›</a:t>
            </a:fld>
            <a:endParaRPr lang="en-US" dirty="0"/>
          </a:p>
        </p:txBody>
      </p:sp>
    </p:spTree>
    <p:extLst>
      <p:ext uri="{BB962C8B-B14F-4D97-AF65-F5344CB8AC3E}">
        <p14:creationId xmlns:p14="http://schemas.microsoft.com/office/powerpoint/2010/main" val="2689269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txStyles>
    <p:titleStyle>
      <a:lvl1pPr marL="11113" indent="0" algn="l" defTabSz="914400" rtl="0" eaLnBrk="1" latinLnBrk="0" hangingPunct="1">
        <a:lnSpc>
          <a:spcPct val="90000"/>
        </a:lnSpc>
        <a:spcBef>
          <a:spcPct val="0"/>
        </a:spcBef>
        <a:buNone/>
        <a:tabLst/>
        <a:defRPr sz="4000" b="1" kern="1200">
          <a:solidFill>
            <a:srgbClr val="003F7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22288" indent="-234950" algn="l" defTabSz="914400" rtl="0" eaLnBrk="1" latinLnBrk="0" hangingPunct="1">
        <a:lnSpc>
          <a:spcPct val="90000"/>
        </a:lnSpc>
        <a:spcBef>
          <a:spcPts val="500"/>
        </a:spcBef>
        <a:buSzPct val="75000"/>
        <a:buFont typeface="Courier New" panose="02070309020205020404" pitchFamily="49" charset="0"/>
        <a:buChar char="o"/>
        <a:tabLst/>
        <a:defRPr sz="2400" kern="1200">
          <a:solidFill>
            <a:schemeClr val="tx1"/>
          </a:solidFill>
          <a:latin typeface="+mn-lt"/>
          <a:ea typeface="+mn-ea"/>
          <a:cs typeface="+mn-cs"/>
        </a:defRPr>
      </a:lvl2pPr>
      <a:lvl3pPr marL="800100" indent="-234950" algn="l" defTabSz="914400" rtl="0" eaLnBrk="1" latinLnBrk="0" hangingPunct="1">
        <a:lnSpc>
          <a:spcPct val="90000"/>
        </a:lnSpc>
        <a:spcBef>
          <a:spcPts val="500"/>
        </a:spcBef>
        <a:buFont typeface="Wingdings" pitchFamily="2" charset="2"/>
        <a:buChar char="§"/>
        <a:tabLst/>
        <a:defRPr sz="2000" kern="1200">
          <a:solidFill>
            <a:srgbClr val="003F72"/>
          </a:solidFill>
          <a:latin typeface="+mn-lt"/>
          <a:ea typeface="+mn-ea"/>
          <a:cs typeface="+mn-cs"/>
        </a:defRPr>
      </a:lvl3pPr>
      <a:lvl4pPr marL="1035050" indent="-214313" algn="l" defTabSz="914400" rtl="0" eaLnBrk="1" latinLnBrk="0" hangingPunct="1">
        <a:lnSpc>
          <a:spcPct val="90000"/>
        </a:lnSpc>
        <a:spcBef>
          <a:spcPts val="500"/>
        </a:spcBef>
        <a:buFont typeface="Arial" panose="020B0604020202020204" pitchFamily="34" charset="0"/>
        <a:buChar char="•"/>
        <a:tabLst/>
        <a:defRPr sz="1800" kern="1200">
          <a:solidFill>
            <a:schemeClr val="tx1">
              <a:lumMod val="50000"/>
              <a:lumOff val="50000"/>
            </a:schemeClr>
          </a:solidFill>
          <a:latin typeface="+mn-lt"/>
          <a:ea typeface="+mn-ea"/>
          <a:cs typeface="+mn-cs"/>
        </a:defRPr>
      </a:lvl4pPr>
      <a:lvl5pPr marL="1258888" indent="-214313" algn="l" defTabSz="914400" rtl="0" eaLnBrk="1" latinLnBrk="0" hangingPunct="1">
        <a:lnSpc>
          <a:spcPct val="90000"/>
        </a:lnSpc>
        <a:spcBef>
          <a:spcPts val="500"/>
        </a:spcBef>
        <a:buSzPct val="85000"/>
        <a:buFont typeface="Courier New" panose="02070309020205020404" pitchFamily="49" charset="0"/>
        <a:buChar char="o"/>
        <a:tabLst/>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va.gov/"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va.gov/careers-employment/vocational-rehabilitation/apply-vre-form-28-1900/start" TargetMode="External"/><Relationship Id="rId2" Type="http://schemas.openxmlformats.org/officeDocument/2006/relationships/hyperlink" Target="https://www.va.gov/" TargetMode="Externa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commons.wikimedia.org/wiki/File:Seal_of_the_U.S._Department_of_Veterans_Affairs.svg"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hyperlink" Target="http://commons.wikimedia.org/wiki/File:Seal_of_the_U.S._Department_of_Veterans_Affairs.sv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Seal_of_the_U.S._Department_of_Veterans_Affairs.svg"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7023E3-4A9B-D546-8482-6D275698F549}"/>
              </a:ext>
            </a:extLst>
          </p:cNvPr>
          <p:cNvSpPr>
            <a:spLocks noGrp="1"/>
          </p:cNvSpPr>
          <p:nvPr>
            <p:ph type="ctrTitle"/>
          </p:nvPr>
        </p:nvSpPr>
        <p:spPr>
          <a:xfrm>
            <a:off x="389681" y="203200"/>
            <a:ext cx="11553963" cy="3995253"/>
          </a:xfrm>
        </p:spPr>
        <p:txBody>
          <a:bodyPr/>
          <a:lstStyle/>
          <a:p>
            <a:r>
              <a:rPr lang="en-US" altLang="en-US" sz="3200" kern="0" dirty="0">
                <a:solidFill>
                  <a:srgbClr val="FFFFFF"/>
                </a:solidFill>
                <a:latin typeface="Arial"/>
              </a:rPr>
              <a:t>Welcome to </a:t>
            </a:r>
            <a:br>
              <a:rPr lang="en-US" altLang="en-US" sz="3200" kern="0" dirty="0">
                <a:solidFill>
                  <a:srgbClr val="FFFFFF"/>
                </a:solidFill>
                <a:latin typeface="Arial"/>
              </a:rPr>
            </a:br>
            <a:r>
              <a:rPr lang="en-US" sz="3200" kern="0" dirty="0">
                <a:solidFill>
                  <a:srgbClr val="FFFFFF"/>
                </a:solidFill>
                <a:latin typeface="Arial"/>
                <a:ea typeface="Calibri"/>
                <a:cs typeface="Times New Roman"/>
              </a:rPr>
              <a:t>VETERAN READINESS &amp; EMPLOYMENT</a:t>
            </a:r>
            <a:endParaRPr lang="en-US" dirty="0"/>
          </a:p>
        </p:txBody>
      </p:sp>
      <p:sp>
        <p:nvSpPr>
          <p:cNvPr id="5" name="Subtitle 4">
            <a:extLst>
              <a:ext uri="{FF2B5EF4-FFF2-40B4-BE49-F238E27FC236}">
                <a16:creationId xmlns:a16="http://schemas.microsoft.com/office/drawing/2014/main" id="{7BB1EB3A-BB57-B045-8C08-825B627B0AA0}"/>
              </a:ext>
            </a:extLst>
          </p:cNvPr>
          <p:cNvSpPr>
            <a:spLocks noGrp="1"/>
          </p:cNvSpPr>
          <p:nvPr>
            <p:ph type="subTitle" idx="1"/>
          </p:nvPr>
        </p:nvSpPr>
        <p:spPr>
          <a:xfrm flipV="1">
            <a:off x="389681" y="5497158"/>
            <a:ext cx="45719" cy="45719"/>
          </a:xfrm>
        </p:spPr>
        <p:txBody>
          <a:bodyPr>
            <a:normAutofit fontScale="25000" lnSpcReduction="20000"/>
          </a:bodyPr>
          <a:lstStyle/>
          <a:p>
            <a:endParaRPr lang="en-US" dirty="0"/>
          </a:p>
        </p:txBody>
      </p:sp>
    </p:spTree>
    <p:extLst>
      <p:ext uri="{BB962C8B-B14F-4D97-AF65-F5344CB8AC3E}">
        <p14:creationId xmlns:p14="http://schemas.microsoft.com/office/powerpoint/2010/main" val="930456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CBE8B2-5F02-DF4D-8156-AE96B3C8529D}"/>
              </a:ext>
            </a:extLst>
          </p:cNvPr>
          <p:cNvSpPr>
            <a:spLocks noGrp="1"/>
          </p:cNvSpPr>
          <p:nvPr>
            <p:ph type="title"/>
          </p:nvPr>
        </p:nvSpPr>
        <p:spPr/>
        <p:txBody>
          <a:bodyPr>
            <a:normAutofit/>
          </a:bodyPr>
          <a:lstStyle/>
          <a:p>
            <a:r>
              <a:rPr lang="en-US" dirty="0"/>
              <a:t>VR&amp;E Employment Focus</a:t>
            </a:r>
          </a:p>
        </p:txBody>
      </p:sp>
      <p:sp>
        <p:nvSpPr>
          <p:cNvPr id="4" name="Content Placeholder 3">
            <a:extLst>
              <a:ext uri="{FF2B5EF4-FFF2-40B4-BE49-F238E27FC236}">
                <a16:creationId xmlns:a16="http://schemas.microsoft.com/office/drawing/2014/main" id="{CF545DB0-4463-5A45-B800-D5EB22689FC4}"/>
              </a:ext>
            </a:extLst>
          </p:cNvPr>
          <p:cNvSpPr>
            <a:spLocks noGrp="1"/>
          </p:cNvSpPr>
          <p:nvPr>
            <p:ph idx="1"/>
          </p:nvPr>
        </p:nvSpPr>
        <p:spPr/>
        <p:txBody>
          <a:bodyPr>
            <a:normAutofit/>
          </a:bodyPr>
          <a:lstStyle/>
          <a:p>
            <a:pPr marL="0" lvl="0" indent="0" eaLnBrk="0" fontAlgn="base" hangingPunct="0">
              <a:lnSpc>
                <a:spcPct val="100000"/>
              </a:lnSpc>
              <a:spcBef>
                <a:spcPct val="20000"/>
              </a:spcBef>
              <a:spcAft>
                <a:spcPct val="0"/>
              </a:spcAft>
              <a:buNone/>
            </a:pPr>
            <a:r>
              <a:rPr lang="en-US" b="1" kern="0" dirty="0">
                <a:solidFill>
                  <a:srgbClr val="1D528D"/>
                </a:solidFill>
                <a:latin typeface="Arial"/>
              </a:rPr>
              <a:t>Other Employment Services may include:</a:t>
            </a:r>
          </a:p>
          <a:p>
            <a:pPr marL="457200" lvl="1" indent="0" eaLnBrk="0" fontAlgn="base" hangingPunct="0">
              <a:lnSpc>
                <a:spcPct val="100000"/>
              </a:lnSpc>
              <a:spcBef>
                <a:spcPts val="0"/>
              </a:spcBef>
              <a:buSzTx/>
              <a:buNone/>
            </a:pPr>
            <a:endParaRPr lang="en-US" kern="0" dirty="0">
              <a:solidFill>
                <a:srgbClr val="1D528D"/>
              </a:solidFill>
              <a:latin typeface="Arial"/>
            </a:endParaRPr>
          </a:p>
          <a:p>
            <a:pPr marL="342900" lvl="0" indent="-342900" eaLnBrk="0" fontAlgn="base" hangingPunct="0">
              <a:lnSpc>
                <a:spcPct val="100000"/>
              </a:lnSpc>
              <a:spcBef>
                <a:spcPts val="0"/>
              </a:spcBef>
              <a:buFont typeface="Symbol"/>
              <a:buChar char=""/>
            </a:pPr>
            <a:r>
              <a:rPr lang="en-US" sz="2400" u="sng" kern="0" dirty="0">
                <a:solidFill>
                  <a:srgbClr val="000000"/>
                </a:solidFill>
                <a:latin typeface="Arial"/>
              </a:rPr>
              <a:t>Referrals to other employment resources</a:t>
            </a:r>
          </a:p>
          <a:p>
            <a:pPr marL="971550" lvl="2" indent="-457200" eaLnBrk="0" fontAlgn="base" hangingPunct="0">
              <a:lnSpc>
                <a:spcPct val="115000"/>
              </a:lnSpc>
              <a:spcBef>
                <a:spcPts val="0"/>
              </a:spcBef>
              <a:buFont typeface="Arial" panose="020B0604020202020204" pitchFamily="34" charset="0"/>
              <a:buChar char="•"/>
            </a:pPr>
            <a:r>
              <a:rPr lang="en-US" sz="2400" kern="0" dirty="0">
                <a:solidFill>
                  <a:srgbClr val="000000"/>
                </a:solidFill>
                <a:latin typeface="Arial"/>
                <a:ea typeface="Calibri"/>
                <a:cs typeface="Times New Roman"/>
              </a:rPr>
              <a:t>Veterans Employment Center (VEC)</a:t>
            </a:r>
          </a:p>
          <a:p>
            <a:pPr marL="1257300" lvl="3" indent="-285750" eaLnBrk="0" fontAlgn="base" hangingPunct="0">
              <a:lnSpc>
                <a:spcPct val="115000"/>
              </a:lnSpc>
              <a:spcBef>
                <a:spcPts val="0"/>
              </a:spcBef>
            </a:pPr>
            <a:r>
              <a:rPr lang="en-US" sz="2400" kern="0" dirty="0">
                <a:solidFill>
                  <a:srgbClr val="000000"/>
                </a:solidFill>
                <a:latin typeface="Arial"/>
                <a:ea typeface="Calibri"/>
              </a:rPr>
              <a:t>Online tools that connects Veterans and employers </a:t>
            </a:r>
            <a:endParaRPr lang="en-US" sz="2400" kern="0" dirty="0">
              <a:solidFill>
                <a:srgbClr val="000000"/>
              </a:solidFill>
              <a:latin typeface="Arial"/>
              <a:ea typeface="Calibri"/>
              <a:cs typeface="Times New Roman"/>
            </a:endParaRPr>
          </a:p>
          <a:p>
            <a:pPr marL="1257300" lvl="3" indent="-228600" eaLnBrk="0" fontAlgn="base" hangingPunct="0">
              <a:lnSpc>
                <a:spcPct val="115000"/>
              </a:lnSpc>
              <a:spcBef>
                <a:spcPts val="0"/>
              </a:spcBef>
            </a:pPr>
            <a:r>
              <a:rPr lang="en-US" sz="2400" kern="0" dirty="0">
                <a:solidFill>
                  <a:srgbClr val="000000"/>
                </a:solidFill>
                <a:latin typeface="Arial"/>
                <a:ea typeface="Calibri"/>
                <a:cs typeface="Times New Roman"/>
              </a:rPr>
              <a:t>Access through </a:t>
            </a:r>
            <a:r>
              <a:rPr lang="en-US" sz="2400" u="sng" kern="0" dirty="0">
                <a:solidFill>
                  <a:srgbClr val="000000"/>
                </a:solidFill>
                <a:latin typeface="Arial"/>
                <a:ea typeface="Calibri"/>
                <a:cs typeface="Times New Roman"/>
                <a:hlinkClick r:id="rId2">
                  <a:extLst>
                    <a:ext uri="{A12FA001-AC4F-418D-AE19-62706E023703}">
                      <ahyp:hlinkClr xmlns:ahyp="http://schemas.microsoft.com/office/drawing/2018/hyperlinkcolor" val="tx"/>
                    </a:ext>
                  </a:extLst>
                </a:hlinkClick>
              </a:rPr>
              <a:t>https://www.va.gov/</a:t>
            </a:r>
            <a:endParaRPr lang="en-US" sz="2400" kern="0" dirty="0">
              <a:solidFill>
                <a:srgbClr val="000000"/>
              </a:solidFill>
              <a:latin typeface="Arial"/>
              <a:ea typeface="Calibri"/>
              <a:cs typeface="Times New Roman"/>
            </a:endParaRPr>
          </a:p>
          <a:p>
            <a:pPr marL="971550" lvl="2" indent="-457200" eaLnBrk="0" fontAlgn="base" hangingPunct="0">
              <a:lnSpc>
                <a:spcPct val="115000"/>
              </a:lnSpc>
              <a:spcBef>
                <a:spcPts val="0"/>
              </a:spcBef>
              <a:buFont typeface="Arial" panose="020B0604020202020204" pitchFamily="34" charset="0"/>
              <a:buChar char="•"/>
            </a:pPr>
            <a:endParaRPr lang="en-US" sz="2400" kern="0" dirty="0">
              <a:solidFill>
                <a:srgbClr val="000000"/>
              </a:solidFill>
              <a:latin typeface="Arial"/>
              <a:ea typeface="Calibri"/>
              <a:cs typeface="Times New Roman"/>
            </a:endParaRPr>
          </a:p>
          <a:p>
            <a:pPr marL="971550" lvl="2" indent="-457200" eaLnBrk="0" fontAlgn="base" hangingPunct="0">
              <a:lnSpc>
                <a:spcPct val="115000"/>
              </a:lnSpc>
              <a:spcBef>
                <a:spcPts val="0"/>
              </a:spcBef>
              <a:buFont typeface="Arial" panose="020B0604020202020204" pitchFamily="34" charset="0"/>
              <a:buChar char="•"/>
            </a:pPr>
            <a:r>
              <a:rPr lang="en-US" sz="2400" kern="0" dirty="0">
                <a:solidFill>
                  <a:srgbClr val="000000"/>
                </a:solidFill>
                <a:latin typeface="Arial"/>
                <a:ea typeface="Calibri"/>
                <a:cs typeface="Times New Roman"/>
              </a:rPr>
              <a:t>Department of Labor (DOL) </a:t>
            </a:r>
          </a:p>
          <a:p>
            <a:pPr marL="1428750" lvl="3" indent="-457200" eaLnBrk="0" fontAlgn="base" hangingPunct="0">
              <a:lnSpc>
                <a:spcPct val="115000"/>
              </a:lnSpc>
              <a:spcBef>
                <a:spcPts val="0"/>
              </a:spcBef>
            </a:pPr>
            <a:r>
              <a:rPr lang="en-US" sz="2400" kern="0" dirty="0">
                <a:solidFill>
                  <a:srgbClr val="000000"/>
                </a:solidFill>
                <a:latin typeface="Arial"/>
                <a:ea typeface="Calibri"/>
                <a:cs typeface="Times New Roman"/>
              </a:rPr>
              <a:t>Employment Assistance </a:t>
            </a:r>
          </a:p>
          <a:p>
            <a:pPr marL="1428750" lvl="3" indent="-457200" eaLnBrk="0" fontAlgn="base" hangingPunct="0">
              <a:lnSpc>
                <a:spcPct val="115000"/>
              </a:lnSpc>
              <a:spcBef>
                <a:spcPts val="0"/>
              </a:spcBef>
            </a:pPr>
            <a:r>
              <a:rPr lang="en-US" sz="2400" kern="0" dirty="0">
                <a:solidFill>
                  <a:srgbClr val="000000"/>
                </a:solidFill>
                <a:latin typeface="Arial"/>
                <a:ea typeface="Calibri"/>
              </a:rPr>
              <a:t>Disabled Veterans’ Outreach Program Specialist (DVOP)</a:t>
            </a:r>
          </a:p>
          <a:p>
            <a:pPr marL="1428750" lvl="3" indent="-457200" eaLnBrk="0" fontAlgn="base" hangingPunct="0">
              <a:lnSpc>
                <a:spcPct val="115000"/>
              </a:lnSpc>
              <a:spcBef>
                <a:spcPts val="0"/>
              </a:spcBef>
            </a:pPr>
            <a:r>
              <a:rPr lang="en-US" sz="2400" kern="0" dirty="0">
                <a:solidFill>
                  <a:srgbClr val="000000"/>
                </a:solidFill>
                <a:latin typeface="Arial"/>
                <a:ea typeface="Calibri"/>
              </a:rPr>
              <a:t>Local Veterans’ Employment Representative (LVER)</a:t>
            </a:r>
            <a:endParaRPr lang="en-US" dirty="0"/>
          </a:p>
        </p:txBody>
      </p:sp>
    </p:spTree>
    <p:extLst>
      <p:ext uri="{BB962C8B-B14F-4D97-AF65-F5344CB8AC3E}">
        <p14:creationId xmlns:p14="http://schemas.microsoft.com/office/powerpoint/2010/main" val="592234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CBE8B2-5F02-DF4D-8156-AE96B3C8529D}"/>
              </a:ext>
            </a:extLst>
          </p:cNvPr>
          <p:cNvSpPr>
            <a:spLocks noGrp="1"/>
          </p:cNvSpPr>
          <p:nvPr>
            <p:ph type="title"/>
          </p:nvPr>
        </p:nvSpPr>
        <p:spPr>
          <a:xfrm>
            <a:off x="420624" y="1"/>
            <a:ext cx="9720431" cy="1524000"/>
          </a:xfrm>
        </p:spPr>
        <p:txBody>
          <a:bodyPr>
            <a:normAutofit/>
          </a:bodyPr>
          <a:lstStyle/>
          <a:p>
            <a:r>
              <a:rPr lang="en-US" dirty="0"/>
              <a:t>                             Applying for Services</a:t>
            </a:r>
          </a:p>
        </p:txBody>
      </p:sp>
      <p:sp>
        <p:nvSpPr>
          <p:cNvPr id="4" name="Content Placeholder 3">
            <a:extLst>
              <a:ext uri="{FF2B5EF4-FFF2-40B4-BE49-F238E27FC236}">
                <a16:creationId xmlns:a16="http://schemas.microsoft.com/office/drawing/2014/main" id="{CF545DB0-4463-5A45-B800-D5EB22689FC4}"/>
              </a:ext>
            </a:extLst>
          </p:cNvPr>
          <p:cNvSpPr>
            <a:spLocks noGrp="1"/>
          </p:cNvSpPr>
          <p:nvPr>
            <p:ph idx="1"/>
          </p:nvPr>
        </p:nvSpPr>
        <p:spPr>
          <a:xfrm>
            <a:off x="420624" y="1409252"/>
            <a:ext cx="10515600" cy="4767711"/>
          </a:xfrm>
        </p:spPr>
        <p:txBody>
          <a:bodyPr>
            <a:normAutofit lnSpcReduction="10000"/>
          </a:bodyPr>
          <a:lstStyle/>
          <a:p>
            <a:pPr marL="0" lvl="0" indent="0" fontAlgn="base">
              <a:lnSpc>
                <a:spcPct val="100000"/>
              </a:lnSpc>
              <a:spcBef>
                <a:spcPct val="0"/>
              </a:spcBef>
              <a:spcAft>
                <a:spcPct val="0"/>
              </a:spcAft>
              <a:buNone/>
            </a:pPr>
            <a:endParaRPr lang="en-US" sz="2400" dirty="0">
              <a:solidFill>
                <a:srgbClr val="FF0000"/>
              </a:solidFill>
              <a:latin typeface="Arial" charset="0"/>
            </a:endParaRPr>
          </a:p>
          <a:p>
            <a:pPr marL="342900" lvl="0" indent="-342900" eaLnBrk="0" fontAlgn="base" hangingPunct="0">
              <a:lnSpc>
                <a:spcPct val="100000"/>
              </a:lnSpc>
              <a:spcBef>
                <a:spcPct val="20000"/>
              </a:spcBef>
              <a:spcAft>
                <a:spcPct val="0"/>
              </a:spcAft>
            </a:pPr>
            <a:r>
              <a:rPr lang="en-US" sz="2400" kern="0" dirty="0">
                <a:solidFill>
                  <a:srgbClr val="000000"/>
                </a:solidFill>
                <a:latin typeface="Arial"/>
              </a:rPr>
              <a:t>On-line</a:t>
            </a:r>
          </a:p>
          <a:p>
            <a:pPr marL="1314450" lvl="2" indent="-342900" eaLnBrk="0" fontAlgn="base" hangingPunct="0">
              <a:lnSpc>
                <a:spcPct val="115000"/>
              </a:lnSpc>
              <a:spcBef>
                <a:spcPts val="0"/>
              </a:spcBef>
              <a:buFont typeface="Arial" panose="020B0604020202020204" pitchFamily="34" charset="0"/>
              <a:buChar char="•"/>
              <a:tabLst>
                <a:tab pos="1600200" algn="l"/>
              </a:tabLst>
            </a:pPr>
            <a:r>
              <a:rPr lang="en-US" sz="2400" u="sng" kern="0" dirty="0">
                <a:solidFill>
                  <a:srgbClr val="000000"/>
                </a:solidFill>
                <a:latin typeface="Arial"/>
                <a:ea typeface="Calibri"/>
                <a:hlinkClick r:id="rId2"/>
              </a:rPr>
              <a:t>https://www.va.gov</a:t>
            </a:r>
            <a:endParaRPr lang="en-US" sz="2400" u="sng" kern="0" dirty="0">
              <a:solidFill>
                <a:srgbClr val="000000"/>
              </a:solidFill>
              <a:latin typeface="Arial"/>
              <a:ea typeface="Calibri"/>
            </a:endParaRPr>
          </a:p>
          <a:p>
            <a:pPr marL="1314450" lvl="2" indent="-342900" eaLnBrk="0" fontAlgn="base" hangingPunct="0">
              <a:lnSpc>
                <a:spcPct val="115000"/>
              </a:lnSpc>
              <a:spcBef>
                <a:spcPts val="0"/>
              </a:spcBef>
              <a:buFont typeface="Arial" panose="020B0604020202020204" pitchFamily="34" charset="0"/>
              <a:buChar char="•"/>
              <a:tabLst>
                <a:tab pos="1600200" algn="l"/>
              </a:tabLst>
            </a:pPr>
            <a:r>
              <a:rPr lang="en-US" sz="2400" dirty="0">
                <a:hlinkClick r:id="rId3"/>
              </a:rPr>
              <a:t>Veteran Readiness and Employment Orientation | Veteran Affairs (va.gov)</a:t>
            </a:r>
            <a:endParaRPr lang="en-US" sz="2400" kern="0" dirty="0">
              <a:solidFill>
                <a:srgbClr val="000000"/>
              </a:solidFill>
              <a:latin typeface="Arial"/>
            </a:endParaRPr>
          </a:p>
          <a:p>
            <a:pPr marL="342900" lvl="0" indent="-342900" eaLnBrk="0" fontAlgn="base" hangingPunct="0">
              <a:lnSpc>
                <a:spcPct val="100000"/>
              </a:lnSpc>
              <a:spcBef>
                <a:spcPct val="20000"/>
              </a:spcBef>
              <a:spcAft>
                <a:spcPct val="0"/>
              </a:spcAft>
            </a:pPr>
            <a:r>
              <a:rPr lang="en-US" sz="2400" kern="0" dirty="0">
                <a:solidFill>
                  <a:srgbClr val="000000"/>
                </a:solidFill>
                <a:latin typeface="Arial"/>
              </a:rPr>
              <a:t>Mail or deliver application to the nearest local VA Regional Office</a:t>
            </a:r>
          </a:p>
          <a:p>
            <a:pPr marL="1143000" lvl="2" indent="-228600" eaLnBrk="0" fontAlgn="base" hangingPunct="0">
              <a:lnSpc>
                <a:spcPct val="100000"/>
              </a:lnSpc>
              <a:spcBef>
                <a:spcPct val="20000"/>
              </a:spcBef>
              <a:spcAft>
                <a:spcPct val="0"/>
              </a:spcAft>
              <a:buFont typeface="Arial" pitchFamily="34" charset="0"/>
              <a:buChar char="•"/>
            </a:pPr>
            <a:r>
              <a:rPr lang="en-US" sz="2400" kern="0" dirty="0">
                <a:solidFill>
                  <a:srgbClr val="000000"/>
                </a:solidFill>
                <a:latin typeface="Arial"/>
              </a:rPr>
              <a:t>56 Regional Offices around the US</a:t>
            </a:r>
          </a:p>
          <a:p>
            <a:pPr marL="1143000" lvl="2" indent="-228600" eaLnBrk="0" fontAlgn="base" hangingPunct="0">
              <a:lnSpc>
                <a:spcPct val="100000"/>
              </a:lnSpc>
              <a:spcBef>
                <a:spcPct val="20000"/>
              </a:spcBef>
              <a:spcAft>
                <a:spcPct val="0"/>
              </a:spcAft>
              <a:buFont typeface="Arial" pitchFamily="34" charset="0"/>
              <a:buChar char="•"/>
            </a:pPr>
            <a:r>
              <a:rPr lang="en-US" sz="2400" kern="0" dirty="0">
                <a:solidFill>
                  <a:srgbClr val="000000"/>
                </a:solidFill>
                <a:latin typeface="Arial"/>
              </a:rPr>
              <a:t>Address:</a:t>
            </a:r>
          </a:p>
          <a:p>
            <a:pPr marL="914400" lvl="2" indent="0" eaLnBrk="0" fontAlgn="base" hangingPunct="0">
              <a:lnSpc>
                <a:spcPct val="100000"/>
              </a:lnSpc>
              <a:spcBef>
                <a:spcPct val="20000"/>
              </a:spcBef>
              <a:spcAft>
                <a:spcPct val="0"/>
              </a:spcAft>
              <a:buNone/>
            </a:pPr>
            <a:r>
              <a:rPr lang="en-US" sz="2400" kern="0" dirty="0">
                <a:solidFill>
                  <a:srgbClr val="000000"/>
                </a:solidFill>
                <a:latin typeface="Arial"/>
              </a:rPr>
              <a:t>Veterans Readiness and Employment (VR&amp;E) Intake Center</a:t>
            </a:r>
          </a:p>
          <a:p>
            <a:pPr marL="914400" lvl="2" indent="0" eaLnBrk="0" fontAlgn="base" hangingPunct="0">
              <a:lnSpc>
                <a:spcPct val="100000"/>
              </a:lnSpc>
              <a:spcBef>
                <a:spcPct val="20000"/>
              </a:spcBef>
              <a:spcAft>
                <a:spcPct val="0"/>
              </a:spcAft>
              <a:buNone/>
            </a:pPr>
            <a:r>
              <a:rPr lang="en-US" sz="2400" kern="0" dirty="0">
                <a:solidFill>
                  <a:srgbClr val="000000"/>
                </a:solidFill>
                <a:latin typeface="Arial"/>
              </a:rPr>
              <a:t>P.O. Box 5210</a:t>
            </a:r>
          </a:p>
          <a:p>
            <a:pPr marL="914400" lvl="2" indent="0" eaLnBrk="0" fontAlgn="base" hangingPunct="0">
              <a:lnSpc>
                <a:spcPct val="100000"/>
              </a:lnSpc>
              <a:spcBef>
                <a:spcPct val="20000"/>
              </a:spcBef>
              <a:spcAft>
                <a:spcPct val="0"/>
              </a:spcAft>
              <a:buNone/>
            </a:pPr>
            <a:r>
              <a:rPr lang="en-US" sz="2400" kern="0" dirty="0">
                <a:solidFill>
                  <a:srgbClr val="000000"/>
                </a:solidFill>
                <a:latin typeface="Arial"/>
              </a:rPr>
              <a:t>Janesville, WI 53547-5210</a:t>
            </a:r>
          </a:p>
          <a:p>
            <a:pPr marL="1143000" lvl="2" indent="-228600" eaLnBrk="0" fontAlgn="base" hangingPunct="0">
              <a:lnSpc>
                <a:spcPct val="100000"/>
              </a:lnSpc>
              <a:spcBef>
                <a:spcPct val="20000"/>
              </a:spcBef>
              <a:spcAft>
                <a:spcPct val="0"/>
              </a:spcAft>
              <a:buFont typeface="Arial" pitchFamily="34" charset="0"/>
              <a:buChar char="•"/>
            </a:pPr>
            <a:endParaRPr lang="en-US" sz="2400" kern="0" dirty="0">
              <a:solidFill>
                <a:srgbClr val="000000"/>
              </a:solidFill>
              <a:latin typeface="Arial"/>
            </a:endParaRPr>
          </a:p>
          <a:p>
            <a:pPr marL="1143000" lvl="2" indent="-228600" eaLnBrk="0" fontAlgn="base" hangingPunct="0">
              <a:lnSpc>
                <a:spcPct val="100000"/>
              </a:lnSpc>
              <a:spcBef>
                <a:spcPct val="20000"/>
              </a:spcBef>
              <a:spcAft>
                <a:spcPct val="0"/>
              </a:spcAft>
              <a:buFont typeface="Arial" pitchFamily="34" charset="0"/>
              <a:buChar char="•"/>
            </a:pPr>
            <a:endParaRPr lang="en-US" sz="2400" kern="0" dirty="0">
              <a:solidFill>
                <a:srgbClr val="000000"/>
              </a:solidFill>
              <a:latin typeface="Arial"/>
            </a:endParaRPr>
          </a:p>
          <a:p>
            <a:pPr marL="1143000" lvl="2" indent="-228600" eaLnBrk="0" fontAlgn="base" hangingPunct="0">
              <a:lnSpc>
                <a:spcPct val="100000"/>
              </a:lnSpc>
              <a:spcBef>
                <a:spcPct val="20000"/>
              </a:spcBef>
              <a:spcAft>
                <a:spcPct val="0"/>
              </a:spcAft>
              <a:buFont typeface="Arial" pitchFamily="34" charset="0"/>
              <a:buChar char="•"/>
            </a:pPr>
            <a:endParaRPr lang="en-US" sz="2400" kern="0" dirty="0">
              <a:solidFill>
                <a:srgbClr val="000000"/>
              </a:solidFill>
              <a:latin typeface="Arial"/>
            </a:endParaRPr>
          </a:p>
        </p:txBody>
      </p:sp>
      <p:pic>
        <p:nvPicPr>
          <p:cNvPr id="6" name="Picture 5" descr="A picture containing food, plate, table&#10;&#10;Description automatically generated">
            <a:extLst>
              <a:ext uri="{FF2B5EF4-FFF2-40B4-BE49-F238E27FC236}">
                <a16:creationId xmlns:a16="http://schemas.microsoft.com/office/drawing/2014/main" id="{50B7439B-5116-4DB5-98D9-9B68D9E228C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137024" y="0"/>
            <a:ext cx="1367637" cy="1524000"/>
          </a:xfrm>
          <a:prstGeom prst="rect">
            <a:avLst/>
          </a:prstGeom>
        </p:spPr>
      </p:pic>
      <p:pic>
        <p:nvPicPr>
          <p:cNvPr id="7" name="Picture 6">
            <a:extLst>
              <a:ext uri="{FF2B5EF4-FFF2-40B4-BE49-F238E27FC236}">
                <a16:creationId xmlns:a16="http://schemas.microsoft.com/office/drawing/2014/main" id="{B2E3DBCE-E7C6-0771-0981-0F9DCB60E8CC}"/>
              </a:ext>
            </a:extLst>
          </p:cNvPr>
          <p:cNvPicPr>
            <a:picLocks noChangeAspect="1"/>
          </p:cNvPicPr>
          <p:nvPr/>
        </p:nvPicPr>
        <p:blipFill>
          <a:blip r:embed="rId6"/>
          <a:stretch>
            <a:fillRect/>
          </a:stretch>
        </p:blipFill>
        <p:spPr>
          <a:xfrm>
            <a:off x="9932670" y="798195"/>
            <a:ext cx="1451610" cy="1451610"/>
          </a:xfrm>
          <a:prstGeom prst="rect">
            <a:avLst/>
          </a:prstGeom>
        </p:spPr>
      </p:pic>
    </p:spTree>
    <p:extLst>
      <p:ext uri="{BB962C8B-B14F-4D97-AF65-F5344CB8AC3E}">
        <p14:creationId xmlns:p14="http://schemas.microsoft.com/office/powerpoint/2010/main" val="1315272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D3D75-86DD-912E-4FD4-377BC9504247}"/>
              </a:ext>
            </a:extLst>
          </p:cNvPr>
          <p:cNvSpPr>
            <a:spLocks noGrp="1"/>
          </p:cNvSpPr>
          <p:nvPr>
            <p:ph type="title"/>
          </p:nvPr>
        </p:nvSpPr>
        <p:spPr/>
        <p:txBody>
          <a:bodyPr/>
          <a:lstStyle/>
          <a:p>
            <a:pPr algn="ctr"/>
            <a:r>
              <a:rPr lang="en-US" dirty="0"/>
              <a:t>The Dakotas</a:t>
            </a:r>
          </a:p>
        </p:txBody>
      </p:sp>
      <p:sp>
        <p:nvSpPr>
          <p:cNvPr id="3" name="Content Placeholder 2">
            <a:extLst>
              <a:ext uri="{FF2B5EF4-FFF2-40B4-BE49-F238E27FC236}">
                <a16:creationId xmlns:a16="http://schemas.microsoft.com/office/drawing/2014/main" id="{32B32CAA-6305-8912-5E41-25BCC2781CBA}"/>
              </a:ext>
            </a:extLst>
          </p:cNvPr>
          <p:cNvSpPr>
            <a:spLocks noGrp="1"/>
          </p:cNvSpPr>
          <p:nvPr>
            <p:ph idx="1"/>
          </p:nvPr>
        </p:nvSpPr>
        <p:spPr/>
        <p:txBody>
          <a:bodyPr/>
          <a:lstStyle/>
          <a:p>
            <a:r>
              <a:rPr lang="en-US" dirty="0"/>
              <a:t>North Dakota and South Dakota</a:t>
            </a:r>
          </a:p>
          <a:p>
            <a:r>
              <a:rPr lang="en-US" dirty="0"/>
              <a:t>Regional Offices – Fargo, ND and Sioux Falls, SD </a:t>
            </a:r>
          </a:p>
          <a:p>
            <a:r>
              <a:rPr lang="en-US" dirty="0"/>
              <a:t>Division of 13 total employees </a:t>
            </a:r>
          </a:p>
          <a:p>
            <a:pPr lvl="1"/>
            <a:r>
              <a:rPr lang="en-US" dirty="0"/>
              <a:t>8 Vocational Rehabilitation Counselors (VRC)</a:t>
            </a:r>
          </a:p>
          <a:p>
            <a:pPr lvl="1"/>
            <a:r>
              <a:rPr lang="en-US" dirty="0"/>
              <a:t>2 Employment Coordinators </a:t>
            </a:r>
          </a:p>
          <a:p>
            <a:pPr lvl="1"/>
            <a:r>
              <a:rPr lang="en-US" dirty="0"/>
              <a:t>2 Admin Support Staff </a:t>
            </a:r>
          </a:p>
          <a:p>
            <a:pPr lvl="1"/>
            <a:r>
              <a:rPr lang="en-US" dirty="0"/>
              <a:t>1 Management Staff </a:t>
            </a:r>
          </a:p>
        </p:txBody>
      </p:sp>
    </p:spTree>
    <p:extLst>
      <p:ext uri="{BB962C8B-B14F-4D97-AF65-F5344CB8AC3E}">
        <p14:creationId xmlns:p14="http://schemas.microsoft.com/office/powerpoint/2010/main" val="3968987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CBE8B2-5F02-DF4D-8156-AE96B3C8529D}"/>
              </a:ext>
            </a:extLst>
          </p:cNvPr>
          <p:cNvSpPr>
            <a:spLocks noGrp="1"/>
          </p:cNvSpPr>
          <p:nvPr>
            <p:ph type="title"/>
          </p:nvPr>
        </p:nvSpPr>
        <p:spPr>
          <a:xfrm>
            <a:off x="420624" y="1"/>
            <a:ext cx="9720431" cy="1644304"/>
          </a:xfrm>
        </p:spPr>
        <p:txBody>
          <a:bodyPr>
            <a:normAutofit/>
          </a:bodyPr>
          <a:lstStyle/>
          <a:p>
            <a:r>
              <a:rPr lang="en-US" dirty="0"/>
              <a:t>                             Thank You!</a:t>
            </a:r>
          </a:p>
        </p:txBody>
      </p:sp>
      <p:pic>
        <p:nvPicPr>
          <p:cNvPr id="2" name="Content Placeholder 1">
            <a:extLst>
              <a:ext uri="{FF2B5EF4-FFF2-40B4-BE49-F238E27FC236}">
                <a16:creationId xmlns:a16="http://schemas.microsoft.com/office/drawing/2014/main" id="{F091BA4B-7797-45C2-AE6F-73889127AC76}"/>
              </a:ext>
            </a:extLst>
          </p:cNvPr>
          <p:cNvPicPr>
            <a:picLocks noGrp="1" noChangeAspect="1"/>
          </p:cNvPicPr>
          <p:nvPr>
            <p:ph idx="1"/>
          </p:nvPr>
        </p:nvPicPr>
        <p:blipFill>
          <a:blip r:embed="rId2"/>
          <a:stretch>
            <a:fillRect/>
          </a:stretch>
        </p:blipFill>
        <p:spPr>
          <a:xfrm>
            <a:off x="3236728" y="1644305"/>
            <a:ext cx="5718544" cy="4298053"/>
          </a:xfrm>
          <a:prstGeom prst="rect">
            <a:avLst/>
          </a:prstGeom>
        </p:spPr>
      </p:pic>
      <p:pic>
        <p:nvPicPr>
          <p:cNvPr id="6" name="Picture 5" descr="A picture containing food, plate, table&#10;&#10;Description automatically generated">
            <a:extLst>
              <a:ext uri="{FF2B5EF4-FFF2-40B4-BE49-F238E27FC236}">
                <a16:creationId xmlns:a16="http://schemas.microsoft.com/office/drawing/2014/main" id="{50B7439B-5116-4DB5-98D9-9B68D9E228C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37024" y="0"/>
            <a:ext cx="1367637" cy="1524000"/>
          </a:xfrm>
          <a:prstGeom prst="rect">
            <a:avLst/>
          </a:prstGeom>
        </p:spPr>
      </p:pic>
    </p:spTree>
    <p:extLst>
      <p:ext uri="{BB962C8B-B14F-4D97-AF65-F5344CB8AC3E}">
        <p14:creationId xmlns:p14="http://schemas.microsoft.com/office/powerpoint/2010/main" val="3886435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CBE8B2-5F02-DF4D-8156-AE96B3C8529D}"/>
              </a:ext>
            </a:extLst>
          </p:cNvPr>
          <p:cNvSpPr>
            <a:spLocks noGrp="1"/>
          </p:cNvSpPr>
          <p:nvPr>
            <p:ph type="title"/>
          </p:nvPr>
        </p:nvSpPr>
        <p:spPr>
          <a:xfrm>
            <a:off x="420624" y="1"/>
            <a:ext cx="9720431" cy="1524000"/>
          </a:xfrm>
        </p:spPr>
        <p:txBody>
          <a:bodyPr>
            <a:normAutofit/>
          </a:bodyPr>
          <a:lstStyle/>
          <a:p>
            <a:r>
              <a:rPr lang="en-US" dirty="0"/>
              <a:t>                             Chapter 31 Services</a:t>
            </a:r>
          </a:p>
        </p:txBody>
      </p:sp>
      <p:sp>
        <p:nvSpPr>
          <p:cNvPr id="4" name="Content Placeholder 3">
            <a:extLst>
              <a:ext uri="{FF2B5EF4-FFF2-40B4-BE49-F238E27FC236}">
                <a16:creationId xmlns:a16="http://schemas.microsoft.com/office/drawing/2014/main" id="{CF545DB0-4463-5A45-B800-D5EB22689FC4}"/>
              </a:ext>
            </a:extLst>
          </p:cNvPr>
          <p:cNvSpPr>
            <a:spLocks noGrp="1"/>
          </p:cNvSpPr>
          <p:nvPr>
            <p:ph idx="1"/>
          </p:nvPr>
        </p:nvSpPr>
        <p:spPr>
          <a:xfrm>
            <a:off x="420624" y="1409252"/>
            <a:ext cx="10515600" cy="4767711"/>
          </a:xfrm>
        </p:spPr>
        <p:txBody>
          <a:bodyPr>
            <a:normAutofit fontScale="92500" lnSpcReduction="10000"/>
          </a:bodyPr>
          <a:lstStyle/>
          <a:p>
            <a:pPr marL="0" lvl="0" indent="0" fontAlgn="base">
              <a:lnSpc>
                <a:spcPct val="100000"/>
              </a:lnSpc>
              <a:spcBef>
                <a:spcPct val="0"/>
              </a:spcBef>
              <a:spcAft>
                <a:spcPct val="0"/>
              </a:spcAft>
              <a:buNone/>
            </a:pPr>
            <a:endParaRPr lang="en-US" sz="2400" dirty="0">
              <a:solidFill>
                <a:srgbClr val="FF0000"/>
              </a:solidFill>
              <a:latin typeface="Arial" charset="0"/>
            </a:endParaRPr>
          </a:p>
          <a:p>
            <a:pPr marL="241300" lvl="0" indent="0" fontAlgn="base">
              <a:lnSpc>
                <a:spcPct val="100000"/>
              </a:lnSpc>
              <a:spcBef>
                <a:spcPct val="20000"/>
              </a:spcBef>
              <a:spcAft>
                <a:spcPct val="0"/>
              </a:spcAft>
              <a:buNone/>
            </a:pPr>
            <a:r>
              <a:rPr lang="en-US" b="1" u="sng" kern="0" dirty="0">
                <a:solidFill>
                  <a:srgbClr val="174578"/>
                </a:solidFill>
                <a:latin typeface="Arial"/>
              </a:rPr>
              <a:t>Veteran Readiness and Employment (VR&amp;E)</a:t>
            </a:r>
          </a:p>
          <a:p>
            <a:pPr marL="241300" lvl="0" indent="0" fontAlgn="base">
              <a:lnSpc>
                <a:spcPct val="100000"/>
              </a:lnSpc>
              <a:spcBef>
                <a:spcPct val="20000"/>
              </a:spcBef>
              <a:spcAft>
                <a:spcPct val="0"/>
              </a:spcAft>
              <a:buNone/>
            </a:pPr>
            <a:r>
              <a:rPr lang="en-US" sz="2200" kern="0" dirty="0">
                <a:solidFill>
                  <a:srgbClr val="000000"/>
                </a:solidFill>
                <a:latin typeface="Arial"/>
              </a:rPr>
              <a:t>If you have a service-connected disability that limits your ability to work or prevents you from working VR&amp;E can help.  Educational and Career/Vocational Counseling services is a great opportunity for Veterans and Servicemembers to get personalized counseling and support to help guide their career paths, ensure most effective use of their VA benefits, and achieve their goals.</a:t>
            </a:r>
          </a:p>
          <a:p>
            <a:pPr marL="241300" lvl="0" indent="0" fontAlgn="t">
              <a:lnSpc>
                <a:spcPct val="100000"/>
              </a:lnSpc>
              <a:spcBef>
                <a:spcPct val="20000"/>
              </a:spcBef>
              <a:spcAft>
                <a:spcPct val="0"/>
              </a:spcAft>
              <a:buNone/>
            </a:pPr>
            <a:endParaRPr lang="en-US" sz="2200" kern="0" dirty="0">
              <a:solidFill>
                <a:srgbClr val="000000"/>
              </a:solidFill>
              <a:latin typeface="Arial"/>
            </a:endParaRPr>
          </a:p>
          <a:p>
            <a:pPr marL="241300" lvl="0" indent="0" fontAlgn="t">
              <a:lnSpc>
                <a:spcPct val="100000"/>
              </a:lnSpc>
              <a:spcBef>
                <a:spcPct val="20000"/>
              </a:spcBef>
              <a:spcAft>
                <a:spcPct val="0"/>
              </a:spcAft>
              <a:buNone/>
            </a:pPr>
            <a:r>
              <a:rPr lang="en-US" sz="2200" u="sng" kern="0" dirty="0">
                <a:solidFill>
                  <a:srgbClr val="000000"/>
                </a:solidFill>
                <a:latin typeface="Arial"/>
              </a:rPr>
              <a:t>Who May Apply</a:t>
            </a:r>
          </a:p>
          <a:p>
            <a:pPr marL="577850" lvl="0" indent="-336550" fontAlgn="t">
              <a:lnSpc>
                <a:spcPct val="100000"/>
              </a:lnSpc>
              <a:spcBef>
                <a:spcPct val="20000"/>
              </a:spcBef>
              <a:spcAft>
                <a:spcPct val="0"/>
              </a:spcAft>
              <a:buFontTx/>
              <a:buChar char="•"/>
            </a:pPr>
            <a:r>
              <a:rPr lang="en-US" sz="2200" kern="0" dirty="0">
                <a:solidFill>
                  <a:srgbClr val="000000"/>
                </a:solidFill>
                <a:latin typeface="Arial"/>
              </a:rPr>
              <a:t>Transitioning Servicemembers who are within six months prior to discharge from active duty </a:t>
            </a:r>
          </a:p>
          <a:p>
            <a:pPr marL="577850" lvl="0" indent="-336550" fontAlgn="t">
              <a:lnSpc>
                <a:spcPct val="100000"/>
              </a:lnSpc>
              <a:spcBef>
                <a:spcPct val="20000"/>
              </a:spcBef>
              <a:spcAft>
                <a:spcPct val="0"/>
              </a:spcAft>
              <a:buFontTx/>
              <a:buChar char="•"/>
            </a:pPr>
            <a:r>
              <a:rPr lang="en-US" sz="2200" kern="0" dirty="0">
                <a:solidFill>
                  <a:srgbClr val="000000"/>
                </a:solidFill>
                <a:latin typeface="Arial"/>
              </a:rPr>
              <a:t>Veteran within one year following discharge from active duty</a:t>
            </a:r>
          </a:p>
          <a:p>
            <a:pPr marL="577850" lvl="0" indent="-336550" fontAlgn="t">
              <a:lnSpc>
                <a:spcPct val="100000"/>
              </a:lnSpc>
              <a:spcBef>
                <a:spcPct val="20000"/>
              </a:spcBef>
              <a:spcAft>
                <a:spcPct val="0"/>
              </a:spcAft>
              <a:buFontTx/>
              <a:buChar char="•"/>
            </a:pPr>
            <a:r>
              <a:rPr lang="en-US" sz="2200" kern="0" dirty="0">
                <a:solidFill>
                  <a:srgbClr val="000000"/>
                </a:solidFill>
                <a:latin typeface="Arial"/>
              </a:rPr>
              <a:t>Any Servicemember/Veteran currently eligible for a VA education benefit</a:t>
            </a:r>
          </a:p>
          <a:p>
            <a:pPr marL="577850" lvl="0" indent="-336550" fontAlgn="t">
              <a:lnSpc>
                <a:spcPct val="100000"/>
              </a:lnSpc>
              <a:spcBef>
                <a:spcPct val="20000"/>
              </a:spcBef>
              <a:spcAft>
                <a:spcPct val="0"/>
              </a:spcAft>
              <a:buFontTx/>
              <a:buChar char="•"/>
            </a:pPr>
            <a:r>
              <a:rPr lang="en-US" sz="2200" kern="0" dirty="0">
                <a:solidFill>
                  <a:srgbClr val="000000"/>
                </a:solidFill>
                <a:latin typeface="Arial"/>
              </a:rPr>
              <a:t>All current VA education beneficiaries</a:t>
            </a:r>
          </a:p>
        </p:txBody>
      </p:sp>
      <p:pic>
        <p:nvPicPr>
          <p:cNvPr id="6" name="Picture 5" descr="A picture containing food, plate, table&#10;&#10;Description automatically generated">
            <a:extLst>
              <a:ext uri="{FF2B5EF4-FFF2-40B4-BE49-F238E27FC236}">
                <a16:creationId xmlns:a16="http://schemas.microsoft.com/office/drawing/2014/main" id="{50B7439B-5116-4DB5-98D9-9B68D9E228C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37024" y="0"/>
            <a:ext cx="1367637" cy="1524000"/>
          </a:xfrm>
          <a:prstGeom prst="rect">
            <a:avLst/>
          </a:prstGeom>
        </p:spPr>
      </p:pic>
    </p:spTree>
    <p:extLst>
      <p:ext uri="{BB962C8B-B14F-4D97-AF65-F5344CB8AC3E}">
        <p14:creationId xmlns:p14="http://schemas.microsoft.com/office/powerpoint/2010/main" val="2358251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CBE8B2-5F02-DF4D-8156-AE96B3C8529D}"/>
              </a:ext>
            </a:extLst>
          </p:cNvPr>
          <p:cNvSpPr>
            <a:spLocks noGrp="1"/>
          </p:cNvSpPr>
          <p:nvPr>
            <p:ph type="title"/>
          </p:nvPr>
        </p:nvSpPr>
        <p:spPr/>
        <p:txBody>
          <a:bodyPr/>
          <a:lstStyle/>
          <a:p>
            <a:r>
              <a:rPr lang="en-US" dirty="0"/>
              <a:t>VR&amp;E Program Intent</a:t>
            </a:r>
          </a:p>
        </p:txBody>
      </p:sp>
      <p:sp>
        <p:nvSpPr>
          <p:cNvPr id="4" name="Content Placeholder 3">
            <a:extLst>
              <a:ext uri="{FF2B5EF4-FFF2-40B4-BE49-F238E27FC236}">
                <a16:creationId xmlns:a16="http://schemas.microsoft.com/office/drawing/2014/main" id="{CF545DB0-4463-5A45-B800-D5EB22689FC4}"/>
              </a:ext>
            </a:extLst>
          </p:cNvPr>
          <p:cNvSpPr>
            <a:spLocks noGrp="1"/>
          </p:cNvSpPr>
          <p:nvPr>
            <p:ph idx="1"/>
          </p:nvPr>
        </p:nvSpPr>
        <p:spPr/>
        <p:txBody>
          <a:bodyPr/>
          <a:lstStyle/>
          <a:p>
            <a:pPr marL="342900" lvl="0" indent="-342900" fontAlgn="base">
              <a:lnSpc>
                <a:spcPct val="100000"/>
              </a:lnSpc>
              <a:spcBef>
                <a:spcPct val="20000"/>
              </a:spcBef>
              <a:spcAft>
                <a:spcPct val="0"/>
              </a:spcAft>
              <a:buClr>
                <a:srgbClr val="3333CC"/>
              </a:buClr>
              <a:buFontTx/>
              <a:buChar char="•"/>
            </a:pPr>
            <a:r>
              <a:rPr lang="en-US" altLang="en-US" sz="2200" kern="0" dirty="0">
                <a:solidFill>
                  <a:srgbClr val="000000"/>
                </a:solidFill>
                <a:latin typeface="Arial"/>
              </a:rPr>
              <a:t>Provide services to assist Veterans and Servicemembers with service-connected disabilities to succeed:</a:t>
            </a:r>
          </a:p>
          <a:p>
            <a:pPr marL="0" lvl="0" indent="0" fontAlgn="base">
              <a:lnSpc>
                <a:spcPct val="100000"/>
              </a:lnSpc>
              <a:spcBef>
                <a:spcPct val="20000"/>
              </a:spcBef>
              <a:spcAft>
                <a:spcPct val="0"/>
              </a:spcAft>
              <a:buClr>
                <a:srgbClr val="3333CC"/>
              </a:buClr>
              <a:buNone/>
            </a:pPr>
            <a:endParaRPr lang="en-US" altLang="en-US" sz="2200" kern="0" dirty="0">
              <a:solidFill>
                <a:srgbClr val="000000"/>
              </a:solidFill>
              <a:latin typeface="Arial"/>
            </a:endParaRPr>
          </a:p>
          <a:p>
            <a:pPr marL="742950" lvl="1" indent="-285750" fontAlgn="base">
              <a:lnSpc>
                <a:spcPct val="100000"/>
              </a:lnSpc>
              <a:spcBef>
                <a:spcPct val="20000"/>
              </a:spcBef>
              <a:spcAft>
                <a:spcPct val="0"/>
              </a:spcAft>
              <a:buClr>
                <a:srgbClr val="FF0000"/>
              </a:buClr>
              <a:buSzTx/>
              <a:buFontTx/>
              <a:buChar char="•"/>
            </a:pPr>
            <a:r>
              <a:rPr lang="en-US" altLang="en-US" sz="2200" kern="0" dirty="0">
                <a:solidFill>
                  <a:srgbClr val="000000"/>
                </a:solidFill>
                <a:latin typeface="Arial"/>
              </a:rPr>
              <a:t>In transition … through services to support transition back to civilian life</a:t>
            </a:r>
          </a:p>
          <a:p>
            <a:pPr marL="742950" lvl="1" indent="-285750" fontAlgn="base">
              <a:lnSpc>
                <a:spcPct val="100000"/>
              </a:lnSpc>
              <a:spcBef>
                <a:spcPct val="20000"/>
              </a:spcBef>
              <a:spcAft>
                <a:spcPct val="0"/>
              </a:spcAft>
              <a:buClr>
                <a:srgbClr val="FF0000"/>
              </a:buClr>
              <a:buSzTx/>
              <a:buFontTx/>
              <a:buChar char="•"/>
            </a:pPr>
            <a:endParaRPr lang="en-US" altLang="en-US" sz="2200" kern="0" dirty="0">
              <a:solidFill>
                <a:srgbClr val="000000"/>
              </a:solidFill>
              <a:latin typeface="Arial"/>
            </a:endParaRPr>
          </a:p>
          <a:p>
            <a:pPr marL="742950" lvl="1" indent="-285750" fontAlgn="base">
              <a:lnSpc>
                <a:spcPct val="100000"/>
              </a:lnSpc>
              <a:spcBef>
                <a:spcPct val="20000"/>
              </a:spcBef>
              <a:spcAft>
                <a:spcPct val="0"/>
              </a:spcAft>
              <a:buClr>
                <a:srgbClr val="FF0000"/>
              </a:buClr>
              <a:buSzTx/>
              <a:buFontTx/>
              <a:buChar char="•"/>
            </a:pPr>
            <a:r>
              <a:rPr lang="en-US" altLang="en-US" sz="2200" kern="0" dirty="0">
                <a:solidFill>
                  <a:srgbClr val="000000"/>
                </a:solidFill>
                <a:latin typeface="Arial"/>
              </a:rPr>
              <a:t>At work … through services resulting in suitable employment</a:t>
            </a:r>
          </a:p>
          <a:p>
            <a:pPr marL="742950" lvl="1" indent="-285750" fontAlgn="base">
              <a:lnSpc>
                <a:spcPct val="100000"/>
              </a:lnSpc>
              <a:spcBef>
                <a:spcPct val="20000"/>
              </a:spcBef>
              <a:spcAft>
                <a:spcPct val="0"/>
              </a:spcAft>
              <a:buClr>
                <a:srgbClr val="FF0000"/>
              </a:buClr>
              <a:buSzTx/>
              <a:buFontTx/>
              <a:buChar char="•"/>
            </a:pPr>
            <a:endParaRPr lang="en-US" altLang="en-US" sz="2200" kern="0" dirty="0">
              <a:solidFill>
                <a:srgbClr val="000000"/>
              </a:solidFill>
              <a:latin typeface="Arial"/>
            </a:endParaRPr>
          </a:p>
          <a:p>
            <a:pPr marL="742950" lvl="1" indent="-285750" fontAlgn="base">
              <a:lnSpc>
                <a:spcPct val="100000"/>
              </a:lnSpc>
              <a:spcBef>
                <a:spcPct val="20000"/>
              </a:spcBef>
              <a:spcAft>
                <a:spcPct val="0"/>
              </a:spcAft>
              <a:buClr>
                <a:srgbClr val="FF0000"/>
              </a:buClr>
              <a:buSzTx/>
              <a:buFontTx/>
              <a:buChar char="•"/>
            </a:pPr>
            <a:r>
              <a:rPr lang="en-US" altLang="en-US" sz="2200" kern="0" dirty="0">
                <a:solidFill>
                  <a:srgbClr val="000000"/>
                </a:solidFill>
                <a:latin typeface="Arial"/>
              </a:rPr>
              <a:t>On campus … through services to support them during education and training</a:t>
            </a:r>
          </a:p>
          <a:p>
            <a:pPr marL="742950" lvl="1" indent="-285750" fontAlgn="base">
              <a:lnSpc>
                <a:spcPct val="100000"/>
              </a:lnSpc>
              <a:spcBef>
                <a:spcPct val="20000"/>
              </a:spcBef>
              <a:spcAft>
                <a:spcPct val="0"/>
              </a:spcAft>
              <a:buClr>
                <a:srgbClr val="FF0000"/>
              </a:buClr>
              <a:buSzTx/>
              <a:buFontTx/>
              <a:buChar char="•"/>
            </a:pPr>
            <a:endParaRPr lang="en-US" altLang="en-US" sz="2200" kern="0" dirty="0">
              <a:solidFill>
                <a:srgbClr val="000000"/>
              </a:solidFill>
              <a:latin typeface="Arial"/>
            </a:endParaRPr>
          </a:p>
          <a:p>
            <a:pPr marL="742950" lvl="1" indent="-285750" fontAlgn="base">
              <a:lnSpc>
                <a:spcPct val="100000"/>
              </a:lnSpc>
              <a:spcBef>
                <a:spcPct val="20000"/>
              </a:spcBef>
              <a:spcAft>
                <a:spcPct val="0"/>
              </a:spcAft>
              <a:buClr>
                <a:srgbClr val="FF0000"/>
              </a:buClr>
              <a:buSzTx/>
              <a:buFontTx/>
              <a:buChar char="•"/>
            </a:pPr>
            <a:r>
              <a:rPr lang="en-US" altLang="en-US" sz="2200" kern="0" dirty="0">
                <a:solidFill>
                  <a:srgbClr val="000000"/>
                </a:solidFill>
                <a:latin typeface="Arial"/>
              </a:rPr>
              <a:t>At home … and in their communities … through services to maximize independence in daily living</a:t>
            </a:r>
          </a:p>
          <a:p>
            <a:endParaRPr lang="en-US" dirty="0"/>
          </a:p>
        </p:txBody>
      </p:sp>
    </p:spTree>
    <p:extLst>
      <p:ext uri="{BB962C8B-B14F-4D97-AF65-F5344CB8AC3E}">
        <p14:creationId xmlns:p14="http://schemas.microsoft.com/office/powerpoint/2010/main" val="3730751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CBE8B2-5F02-DF4D-8156-AE96B3C8529D}"/>
              </a:ext>
            </a:extLst>
          </p:cNvPr>
          <p:cNvSpPr>
            <a:spLocks noGrp="1"/>
          </p:cNvSpPr>
          <p:nvPr>
            <p:ph type="title"/>
          </p:nvPr>
        </p:nvSpPr>
        <p:spPr/>
        <p:txBody>
          <a:bodyPr/>
          <a:lstStyle/>
          <a:p>
            <a:r>
              <a:rPr lang="en-US" dirty="0"/>
              <a:t>VR&amp;E Eligibility Criteria</a:t>
            </a:r>
          </a:p>
        </p:txBody>
      </p:sp>
      <p:sp>
        <p:nvSpPr>
          <p:cNvPr id="4" name="Content Placeholder 3">
            <a:extLst>
              <a:ext uri="{FF2B5EF4-FFF2-40B4-BE49-F238E27FC236}">
                <a16:creationId xmlns:a16="http://schemas.microsoft.com/office/drawing/2014/main" id="{CF545DB0-4463-5A45-B800-D5EB22689FC4}"/>
              </a:ext>
            </a:extLst>
          </p:cNvPr>
          <p:cNvSpPr>
            <a:spLocks noGrp="1"/>
          </p:cNvSpPr>
          <p:nvPr>
            <p:ph idx="1"/>
          </p:nvPr>
        </p:nvSpPr>
        <p:spPr/>
        <p:txBody>
          <a:bodyPr/>
          <a:lstStyle/>
          <a:p>
            <a:pPr marL="0" lvl="0" indent="0" defTabSz="966788" fontAlgn="base">
              <a:lnSpc>
                <a:spcPct val="80000"/>
              </a:lnSpc>
              <a:spcBef>
                <a:spcPct val="50000"/>
              </a:spcBef>
              <a:spcAft>
                <a:spcPct val="0"/>
              </a:spcAft>
              <a:buNone/>
            </a:pPr>
            <a:r>
              <a:rPr lang="en-US" altLang="en-US" sz="2000" b="1" kern="0" dirty="0">
                <a:solidFill>
                  <a:srgbClr val="174578"/>
                </a:solidFill>
                <a:latin typeface="Arial"/>
              </a:rPr>
              <a:t>Veterans:</a:t>
            </a:r>
          </a:p>
          <a:p>
            <a:pPr marL="455613" lvl="1" indent="-220663" defTabSz="966788" fontAlgn="base">
              <a:lnSpc>
                <a:spcPct val="80000"/>
              </a:lnSpc>
              <a:spcBef>
                <a:spcPct val="50000"/>
              </a:spcBef>
              <a:spcAft>
                <a:spcPct val="0"/>
              </a:spcAft>
              <a:buClr>
                <a:srgbClr val="FF0000"/>
              </a:buClr>
              <a:buSzTx/>
              <a:buFontTx/>
              <a:buChar char="•"/>
            </a:pPr>
            <a:r>
              <a:rPr lang="en-US" altLang="en-US" sz="1800" kern="0" dirty="0">
                <a:solidFill>
                  <a:srgbClr val="000000"/>
                </a:solidFill>
                <a:latin typeface="Arial"/>
              </a:rPr>
              <a:t>Honorable or other than dishonorable discharge</a:t>
            </a:r>
          </a:p>
          <a:p>
            <a:pPr marL="455613" lvl="1" indent="-220663" defTabSz="966788" fontAlgn="base">
              <a:lnSpc>
                <a:spcPct val="80000"/>
              </a:lnSpc>
              <a:spcBef>
                <a:spcPct val="50000"/>
              </a:spcBef>
              <a:spcAft>
                <a:spcPct val="0"/>
              </a:spcAft>
              <a:buClr>
                <a:srgbClr val="FF0000"/>
              </a:buClr>
              <a:buSzTx/>
              <a:buFontTx/>
              <a:buChar char="•"/>
            </a:pPr>
            <a:r>
              <a:rPr lang="en-US" altLang="en-US" sz="1800" kern="0" dirty="0">
                <a:solidFill>
                  <a:srgbClr val="000000"/>
                </a:solidFill>
                <a:latin typeface="Arial"/>
              </a:rPr>
              <a:t>A VA service-connected disability rating of 10 percent or more; or memorandum rating of 20 percent</a:t>
            </a:r>
          </a:p>
          <a:p>
            <a:pPr marL="455613" lvl="1" indent="-220663" defTabSz="966788" fontAlgn="base">
              <a:lnSpc>
                <a:spcPct val="80000"/>
              </a:lnSpc>
              <a:spcBef>
                <a:spcPct val="50000"/>
              </a:spcBef>
              <a:spcAft>
                <a:spcPct val="0"/>
              </a:spcAft>
              <a:buClr>
                <a:srgbClr val="FF0000"/>
              </a:buClr>
              <a:buSzTx/>
              <a:buFontTx/>
              <a:buChar char="•"/>
            </a:pPr>
            <a:r>
              <a:rPr lang="en-US" altLang="en-US" sz="1800" kern="0" dirty="0">
                <a:solidFill>
                  <a:srgbClr val="000000"/>
                </a:solidFill>
                <a:latin typeface="Arial"/>
              </a:rPr>
              <a:t>Apply for Veteran Readiness and Employment benefits</a:t>
            </a:r>
          </a:p>
          <a:p>
            <a:pPr marL="234950" lvl="1" indent="0" defTabSz="966788" fontAlgn="base">
              <a:lnSpc>
                <a:spcPct val="80000"/>
              </a:lnSpc>
              <a:spcBef>
                <a:spcPct val="50000"/>
              </a:spcBef>
              <a:spcAft>
                <a:spcPct val="0"/>
              </a:spcAft>
              <a:buClr>
                <a:srgbClr val="FF0000"/>
              </a:buClr>
              <a:buSzTx/>
              <a:buNone/>
            </a:pPr>
            <a:endParaRPr lang="en-US" altLang="en-US" sz="2000" b="1" kern="0" dirty="0">
              <a:solidFill>
                <a:srgbClr val="174578"/>
              </a:solidFill>
              <a:latin typeface="Arial"/>
            </a:endParaRPr>
          </a:p>
          <a:p>
            <a:pPr marL="0" lvl="0" indent="0" defTabSz="966788" fontAlgn="base">
              <a:lnSpc>
                <a:spcPct val="80000"/>
              </a:lnSpc>
              <a:spcBef>
                <a:spcPct val="50000"/>
              </a:spcBef>
              <a:spcAft>
                <a:spcPct val="0"/>
              </a:spcAft>
              <a:buClr>
                <a:srgbClr val="000066"/>
              </a:buClr>
              <a:buNone/>
            </a:pPr>
            <a:r>
              <a:rPr lang="en-US" altLang="en-US" sz="2000" b="1" kern="0" dirty="0">
                <a:solidFill>
                  <a:srgbClr val="174578"/>
                </a:solidFill>
                <a:latin typeface="Arial"/>
              </a:rPr>
              <a:t>Active Duty Servicemembers:</a:t>
            </a:r>
          </a:p>
          <a:p>
            <a:pPr marL="455613" lvl="1" indent="-220663" defTabSz="966788" fontAlgn="base">
              <a:lnSpc>
                <a:spcPct val="80000"/>
              </a:lnSpc>
              <a:spcBef>
                <a:spcPct val="50000"/>
              </a:spcBef>
              <a:spcAft>
                <a:spcPct val="0"/>
              </a:spcAft>
              <a:buClr>
                <a:srgbClr val="FF0000"/>
              </a:buClr>
              <a:buSzTx/>
              <a:buFontTx/>
              <a:buChar char="•"/>
            </a:pPr>
            <a:r>
              <a:rPr lang="en-US" altLang="en-US" sz="1800" kern="0" dirty="0">
                <a:solidFill>
                  <a:srgbClr val="000000"/>
                </a:solidFill>
                <a:latin typeface="Arial"/>
              </a:rPr>
              <a:t>Expect to receive an honorable discharge </a:t>
            </a:r>
          </a:p>
          <a:p>
            <a:pPr marL="455613" lvl="1" indent="-220663" defTabSz="966788" fontAlgn="base">
              <a:lnSpc>
                <a:spcPct val="80000"/>
              </a:lnSpc>
              <a:spcBef>
                <a:spcPct val="50000"/>
              </a:spcBef>
              <a:spcAft>
                <a:spcPct val="0"/>
              </a:spcAft>
              <a:buClr>
                <a:srgbClr val="FF0000"/>
              </a:buClr>
              <a:buSzTx/>
              <a:buFontTx/>
              <a:buChar char="•"/>
            </a:pPr>
            <a:r>
              <a:rPr lang="en-US" altLang="en-US" sz="1800" kern="0" dirty="0">
                <a:solidFill>
                  <a:srgbClr val="000000"/>
                </a:solidFill>
                <a:latin typeface="Arial"/>
              </a:rPr>
              <a:t>Obtain a VA memorandum rating of 20 percent or more</a:t>
            </a:r>
          </a:p>
          <a:p>
            <a:pPr marL="455613" lvl="1" indent="-220663" defTabSz="966788" fontAlgn="base">
              <a:lnSpc>
                <a:spcPct val="80000"/>
              </a:lnSpc>
              <a:spcBef>
                <a:spcPct val="50000"/>
              </a:spcBef>
              <a:spcAft>
                <a:spcPct val="0"/>
              </a:spcAft>
              <a:buClr>
                <a:srgbClr val="FF0000"/>
              </a:buClr>
              <a:buSzTx/>
              <a:buFontTx/>
              <a:buChar char="•"/>
            </a:pPr>
            <a:r>
              <a:rPr lang="en-US" altLang="en-US" sz="1800" kern="0" dirty="0">
                <a:solidFill>
                  <a:srgbClr val="000000"/>
                </a:solidFill>
                <a:latin typeface="Arial"/>
              </a:rPr>
              <a:t>Obtain a Proposed Disability Evaluation Service (DES) rating</a:t>
            </a:r>
          </a:p>
          <a:p>
            <a:pPr marL="455613" lvl="1" indent="-220663" defTabSz="966788" fontAlgn="base">
              <a:lnSpc>
                <a:spcPct val="80000"/>
              </a:lnSpc>
              <a:spcBef>
                <a:spcPct val="50000"/>
              </a:spcBef>
              <a:spcAft>
                <a:spcPct val="0"/>
              </a:spcAft>
              <a:buClr>
                <a:srgbClr val="FF0000"/>
              </a:buClr>
              <a:buSzTx/>
              <a:buFontTx/>
              <a:buChar char="•"/>
            </a:pPr>
            <a:r>
              <a:rPr lang="en-US" sz="1800" kern="0" dirty="0">
                <a:solidFill>
                  <a:srgbClr val="000000"/>
                </a:solidFill>
                <a:latin typeface="Arial"/>
                <a:ea typeface="Times New Roman"/>
              </a:rPr>
              <a:t>Servicemembers awaiting discharge due to a medical condition resulting from a serious injury or illness that occurred in the line of duty may be automatically entitled to VR&amp;E benefits under the National Defense Authorization Act (NDAA) of 2008. </a:t>
            </a:r>
          </a:p>
          <a:p>
            <a:pPr marL="455613" lvl="1" indent="-220663" defTabSz="966788" fontAlgn="base">
              <a:lnSpc>
                <a:spcPct val="80000"/>
              </a:lnSpc>
              <a:spcBef>
                <a:spcPct val="50000"/>
              </a:spcBef>
              <a:spcAft>
                <a:spcPct val="0"/>
              </a:spcAft>
              <a:buClr>
                <a:srgbClr val="FF0000"/>
              </a:buClr>
              <a:buSzTx/>
              <a:buFontTx/>
              <a:buChar char="•"/>
            </a:pPr>
            <a:r>
              <a:rPr lang="en-US" altLang="en-US" sz="1800" kern="0" dirty="0">
                <a:solidFill>
                  <a:srgbClr val="000000"/>
                </a:solidFill>
                <a:latin typeface="Arial"/>
              </a:rPr>
              <a:t>Apply for Veteran Readiness and Employment benefits</a:t>
            </a:r>
          </a:p>
          <a:p>
            <a:endParaRPr lang="en-US" dirty="0"/>
          </a:p>
        </p:txBody>
      </p:sp>
    </p:spTree>
    <p:extLst>
      <p:ext uri="{BB962C8B-B14F-4D97-AF65-F5344CB8AC3E}">
        <p14:creationId xmlns:p14="http://schemas.microsoft.com/office/powerpoint/2010/main" val="197799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CBE8B2-5F02-DF4D-8156-AE96B3C8529D}"/>
              </a:ext>
            </a:extLst>
          </p:cNvPr>
          <p:cNvSpPr>
            <a:spLocks noGrp="1"/>
          </p:cNvSpPr>
          <p:nvPr>
            <p:ph type="title"/>
          </p:nvPr>
        </p:nvSpPr>
        <p:spPr/>
        <p:txBody>
          <a:bodyPr/>
          <a:lstStyle/>
          <a:p>
            <a:r>
              <a:rPr lang="en-US" dirty="0"/>
              <a:t>VR&amp;E Basic Benefit Information</a:t>
            </a:r>
          </a:p>
        </p:txBody>
      </p:sp>
      <p:sp>
        <p:nvSpPr>
          <p:cNvPr id="4" name="Content Placeholder 3">
            <a:extLst>
              <a:ext uri="{FF2B5EF4-FFF2-40B4-BE49-F238E27FC236}">
                <a16:creationId xmlns:a16="http://schemas.microsoft.com/office/drawing/2014/main" id="{CF545DB0-4463-5A45-B800-D5EB22689FC4}"/>
              </a:ext>
            </a:extLst>
          </p:cNvPr>
          <p:cNvSpPr>
            <a:spLocks noGrp="1"/>
          </p:cNvSpPr>
          <p:nvPr>
            <p:ph idx="1"/>
          </p:nvPr>
        </p:nvSpPr>
        <p:spPr/>
        <p:txBody>
          <a:bodyPr>
            <a:normAutofit lnSpcReduction="10000"/>
          </a:bodyPr>
          <a:lstStyle/>
          <a:p>
            <a:pPr marL="342900" lvl="0" indent="-342900" fontAlgn="base">
              <a:lnSpc>
                <a:spcPct val="100000"/>
              </a:lnSpc>
              <a:spcBef>
                <a:spcPct val="20000"/>
              </a:spcBef>
              <a:spcAft>
                <a:spcPct val="0"/>
              </a:spcAft>
              <a:buClr>
                <a:srgbClr val="3333CC"/>
              </a:buClr>
              <a:buFontTx/>
              <a:buChar char="•"/>
            </a:pPr>
            <a:r>
              <a:rPr lang="en-US" altLang="en-US" sz="2200" kern="0" dirty="0">
                <a:solidFill>
                  <a:srgbClr val="000000"/>
                </a:solidFill>
                <a:latin typeface="Arial"/>
              </a:rPr>
              <a:t>A maximum of 48 months of entitlement </a:t>
            </a:r>
          </a:p>
          <a:p>
            <a:pPr marL="342900" lvl="0" indent="-342900" fontAlgn="base">
              <a:lnSpc>
                <a:spcPct val="100000"/>
              </a:lnSpc>
              <a:spcBef>
                <a:spcPct val="20000"/>
              </a:spcBef>
              <a:spcAft>
                <a:spcPct val="0"/>
              </a:spcAft>
              <a:buClr>
                <a:srgbClr val="3333CC"/>
              </a:buClr>
              <a:buNone/>
            </a:pPr>
            <a:endParaRPr lang="en-US" altLang="en-US" sz="2200" kern="0" dirty="0">
              <a:solidFill>
                <a:srgbClr val="000000"/>
              </a:solidFill>
              <a:latin typeface="Arial"/>
            </a:endParaRPr>
          </a:p>
          <a:p>
            <a:pPr marL="342900" lvl="0" indent="-342900" eaLnBrk="0" fontAlgn="base" hangingPunct="0">
              <a:lnSpc>
                <a:spcPct val="100000"/>
              </a:lnSpc>
              <a:spcBef>
                <a:spcPct val="20000"/>
              </a:spcBef>
              <a:spcAft>
                <a:spcPct val="0"/>
              </a:spcAft>
              <a:buFontTx/>
              <a:buChar char="•"/>
            </a:pPr>
            <a:r>
              <a:rPr lang="en-US" altLang="en-US" sz="2200" kern="0" dirty="0">
                <a:solidFill>
                  <a:srgbClr val="000000"/>
                </a:solidFill>
                <a:latin typeface="Arial"/>
              </a:rPr>
              <a:t>May be utilized within 12 years from the date of initial VA disability rating notification.  </a:t>
            </a:r>
            <a:r>
              <a:rPr lang="en-US" sz="2200" kern="0" dirty="0">
                <a:solidFill>
                  <a:srgbClr val="000000"/>
                </a:solidFill>
                <a:latin typeface="Arial"/>
              </a:rPr>
              <a:t>The 12-year period begins on the latter of these dates: </a:t>
            </a:r>
          </a:p>
          <a:p>
            <a:pPr marL="742950" lvl="1" indent="-285750" eaLnBrk="0" fontAlgn="base" hangingPunct="0">
              <a:lnSpc>
                <a:spcPct val="100000"/>
              </a:lnSpc>
              <a:spcBef>
                <a:spcPct val="20000"/>
              </a:spcBef>
              <a:spcAft>
                <a:spcPct val="0"/>
              </a:spcAft>
              <a:buSzTx/>
              <a:buFont typeface="Arial" panose="020B0604020202020204" pitchFamily="34" charset="0"/>
              <a:buChar char="•"/>
            </a:pPr>
            <a:r>
              <a:rPr lang="en-US" sz="2000" b="1" dirty="0">
                <a:solidFill>
                  <a:srgbClr val="333333"/>
                </a:solidFill>
                <a:latin typeface="arial" panose="020B0604020202020204" pitchFamily="34" charset="0"/>
              </a:rPr>
              <a:t>Note: Effective January 5, 2021, the 12-year eligibility period does not apply to claimants who were discharged or released from active military service on or after January 1, 2013</a:t>
            </a:r>
            <a:r>
              <a:rPr lang="en-US" sz="2000" dirty="0">
                <a:solidFill>
                  <a:srgbClr val="333333"/>
                </a:solidFill>
                <a:latin typeface="arial" panose="020B0604020202020204" pitchFamily="34" charset="0"/>
              </a:rPr>
              <a:t>. </a:t>
            </a:r>
            <a:endParaRPr lang="en-US" sz="2200" kern="0" dirty="0">
              <a:solidFill>
                <a:srgbClr val="000000"/>
              </a:solidFill>
              <a:latin typeface="Arial"/>
            </a:endParaRPr>
          </a:p>
          <a:p>
            <a:pPr marL="742950" lvl="1" indent="-285750" eaLnBrk="0" fontAlgn="base" hangingPunct="0">
              <a:lnSpc>
                <a:spcPct val="100000"/>
              </a:lnSpc>
              <a:spcBef>
                <a:spcPct val="20000"/>
              </a:spcBef>
              <a:spcAft>
                <a:spcPct val="0"/>
              </a:spcAft>
              <a:buSzTx/>
              <a:buFont typeface="Arial" panose="020B0604020202020204" pitchFamily="34" charset="0"/>
              <a:buChar char="•"/>
            </a:pPr>
            <a:r>
              <a:rPr lang="en-US" sz="2200" kern="0" dirty="0">
                <a:solidFill>
                  <a:srgbClr val="000000"/>
                </a:solidFill>
                <a:latin typeface="Arial"/>
              </a:rPr>
              <a:t>Date of separation from active military duty, or </a:t>
            </a:r>
          </a:p>
          <a:p>
            <a:pPr marL="457200" lvl="1" indent="0" eaLnBrk="0" fontAlgn="base" hangingPunct="0">
              <a:lnSpc>
                <a:spcPct val="100000"/>
              </a:lnSpc>
              <a:spcBef>
                <a:spcPct val="20000"/>
              </a:spcBef>
              <a:spcAft>
                <a:spcPct val="0"/>
              </a:spcAft>
              <a:buSzTx/>
              <a:buNone/>
            </a:pPr>
            <a:endParaRPr lang="en-US" sz="2200" kern="0" dirty="0">
              <a:solidFill>
                <a:srgbClr val="000000"/>
              </a:solidFill>
              <a:latin typeface="Arial"/>
            </a:endParaRPr>
          </a:p>
          <a:p>
            <a:pPr marL="742950" lvl="1" indent="-285750" eaLnBrk="0" fontAlgn="base" hangingPunct="0">
              <a:lnSpc>
                <a:spcPct val="100000"/>
              </a:lnSpc>
              <a:spcBef>
                <a:spcPct val="20000"/>
              </a:spcBef>
              <a:spcAft>
                <a:spcPct val="0"/>
              </a:spcAft>
              <a:buSzTx/>
              <a:buFont typeface="Arial" panose="020B0604020202020204" pitchFamily="34" charset="0"/>
              <a:buChar char="•"/>
            </a:pPr>
            <a:r>
              <a:rPr lang="en-US" sz="2200" kern="0" dirty="0">
                <a:solidFill>
                  <a:srgbClr val="000000"/>
                </a:solidFill>
                <a:latin typeface="Arial"/>
              </a:rPr>
              <a:t>Date when the Veteran was first notified of a service-connected disability rating </a:t>
            </a:r>
          </a:p>
          <a:p>
            <a:pPr marL="342900" lvl="0" indent="-342900" fontAlgn="base">
              <a:lnSpc>
                <a:spcPct val="100000"/>
              </a:lnSpc>
              <a:spcBef>
                <a:spcPct val="20000"/>
              </a:spcBef>
              <a:spcAft>
                <a:spcPct val="0"/>
              </a:spcAft>
              <a:buClr>
                <a:srgbClr val="3333CC"/>
              </a:buClr>
              <a:buNone/>
            </a:pPr>
            <a:endParaRPr lang="en-US" altLang="en-US" sz="2200" kern="0" dirty="0">
              <a:solidFill>
                <a:srgbClr val="000000"/>
              </a:solidFill>
              <a:latin typeface="Arial"/>
            </a:endParaRPr>
          </a:p>
          <a:p>
            <a:pPr marL="342900" lvl="0" indent="-342900" fontAlgn="base">
              <a:lnSpc>
                <a:spcPct val="100000"/>
              </a:lnSpc>
              <a:spcBef>
                <a:spcPct val="20000"/>
              </a:spcBef>
              <a:spcAft>
                <a:spcPct val="0"/>
              </a:spcAft>
              <a:buClr>
                <a:srgbClr val="3333CC"/>
              </a:buClr>
              <a:buFontTx/>
              <a:buChar char="•"/>
            </a:pPr>
            <a:r>
              <a:rPr lang="en-US" altLang="en-US" sz="2200" kern="0" dirty="0">
                <a:solidFill>
                  <a:srgbClr val="000000"/>
                </a:solidFill>
                <a:latin typeface="Arial"/>
              </a:rPr>
              <a:t>Exception for Veterans with a Serious Employment Handicap</a:t>
            </a:r>
          </a:p>
          <a:p>
            <a:endParaRPr lang="en-US" dirty="0"/>
          </a:p>
        </p:txBody>
      </p:sp>
    </p:spTree>
    <p:extLst>
      <p:ext uri="{BB962C8B-B14F-4D97-AF65-F5344CB8AC3E}">
        <p14:creationId xmlns:p14="http://schemas.microsoft.com/office/powerpoint/2010/main" val="195215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CBE8B2-5F02-DF4D-8156-AE96B3C8529D}"/>
              </a:ext>
            </a:extLst>
          </p:cNvPr>
          <p:cNvSpPr>
            <a:spLocks noGrp="1"/>
          </p:cNvSpPr>
          <p:nvPr>
            <p:ph type="title"/>
          </p:nvPr>
        </p:nvSpPr>
        <p:spPr/>
        <p:txBody>
          <a:bodyPr/>
          <a:lstStyle/>
          <a:p>
            <a:r>
              <a:rPr lang="en-US" dirty="0"/>
              <a:t>VR&amp;E Process</a:t>
            </a:r>
          </a:p>
        </p:txBody>
      </p:sp>
      <p:pic>
        <p:nvPicPr>
          <p:cNvPr id="2" name="Content Placeholder 1">
            <a:extLst>
              <a:ext uri="{FF2B5EF4-FFF2-40B4-BE49-F238E27FC236}">
                <a16:creationId xmlns:a16="http://schemas.microsoft.com/office/drawing/2014/main" id="{C2698DE6-DB68-4CF6-A71E-0CA105048E53}"/>
              </a:ext>
            </a:extLst>
          </p:cNvPr>
          <p:cNvPicPr>
            <a:picLocks noGrp="1" noChangeAspect="1"/>
          </p:cNvPicPr>
          <p:nvPr>
            <p:ph idx="1"/>
          </p:nvPr>
        </p:nvPicPr>
        <p:blipFill>
          <a:blip r:embed="rId2"/>
          <a:stretch>
            <a:fillRect/>
          </a:stretch>
        </p:blipFill>
        <p:spPr>
          <a:xfrm>
            <a:off x="1467703" y="1409700"/>
            <a:ext cx="8421570" cy="4767263"/>
          </a:xfrm>
          <a:prstGeom prst="rect">
            <a:avLst/>
          </a:prstGeom>
        </p:spPr>
      </p:pic>
    </p:spTree>
    <p:extLst>
      <p:ext uri="{BB962C8B-B14F-4D97-AF65-F5344CB8AC3E}">
        <p14:creationId xmlns:p14="http://schemas.microsoft.com/office/powerpoint/2010/main" val="2879150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CBE8B2-5F02-DF4D-8156-AE96B3C8529D}"/>
              </a:ext>
            </a:extLst>
          </p:cNvPr>
          <p:cNvSpPr>
            <a:spLocks noGrp="1"/>
          </p:cNvSpPr>
          <p:nvPr>
            <p:ph type="title"/>
          </p:nvPr>
        </p:nvSpPr>
        <p:spPr/>
        <p:txBody>
          <a:bodyPr>
            <a:normAutofit/>
          </a:bodyPr>
          <a:lstStyle/>
          <a:p>
            <a:r>
              <a:rPr lang="en-US" dirty="0"/>
              <a:t>5 Tracks to Employment</a:t>
            </a:r>
          </a:p>
        </p:txBody>
      </p:sp>
      <p:sp>
        <p:nvSpPr>
          <p:cNvPr id="4" name="Content Placeholder 3">
            <a:extLst>
              <a:ext uri="{FF2B5EF4-FFF2-40B4-BE49-F238E27FC236}">
                <a16:creationId xmlns:a16="http://schemas.microsoft.com/office/drawing/2014/main" id="{CF545DB0-4463-5A45-B800-D5EB22689FC4}"/>
              </a:ext>
            </a:extLst>
          </p:cNvPr>
          <p:cNvSpPr>
            <a:spLocks noGrp="1"/>
          </p:cNvSpPr>
          <p:nvPr>
            <p:ph idx="1"/>
          </p:nvPr>
        </p:nvSpPr>
        <p:spPr/>
        <p:txBody>
          <a:bodyPr>
            <a:normAutofit fontScale="92500" lnSpcReduction="10000"/>
          </a:bodyPr>
          <a:lstStyle/>
          <a:p>
            <a:pPr marL="577850" lvl="0" indent="-336550" fontAlgn="base">
              <a:lnSpc>
                <a:spcPct val="100000"/>
              </a:lnSpc>
              <a:spcBef>
                <a:spcPct val="20000"/>
              </a:spcBef>
              <a:spcAft>
                <a:spcPct val="0"/>
              </a:spcAft>
              <a:buFontTx/>
              <a:buChar char="•"/>
            </a:pPr>
            <a:r>
              <a:rPr lang="en-US" sz="2400" kern="0" dirty="0">
                <a:solidFill>
                  <a:srgbClr val="000000"/>
                </a:solidFill>
                <a:latin typeface="Arial"/>
              </a:rPr>
              <a:t>Re-employment – Return to work previously held (USERRA)</a:t>
            </a:r>
          </a:p>
          <a:p>
            <a:pPr marL="577850" lvl="0" indent="-336550" fontAlgn="base">
              <a:lnSpc>
                <a:spcPct val="100000"/>
              </a:lnSpc>
              <a:spcBef>
                <a:spcPct val="20000"/>
              </a:spcBef>
              <a:spcAft>
                <a:spcPct val="0"/>
              </a:spcAft>
              <a:buFontTx/>
              <a:buChar char="•"/>
            </a:pPr>
            <a:endParaRPr lang="en-US" sz="2400" kern="0" dirty="0">
              <a:solidFill>
                <a:srgbClr val="000000"/>
              </a:solidFill>
              <a:latin typeface="Arial"/>
            </a:endParaRPr>
          </a:p>
          <a:p>
            <a:pPr marL="577850" lvl="0" indent="-336550" fontAlgn="base">
              <a:lnSpc>
                <a:spcPct val="100000"/>
              </a:lnSpc>
              <a:spcBef>
                <a:spcPct val="20000"/>
              </a:spcBef>
              <a:spcAft>
                <a:spcPct val="0"/>
              </a:spcAft>
              <a:buFontTx/>
              <a:buChar char="•"/>
            </a:pPr>
            <a:r>
              <a:rPr lang="en-US" sz="2400" kern="0" dirty="0">
                <a:solidFill>
                  <a:srgbClr val="000000"/>
                </a:solidFill>
                <a:latin typeface="Arial"/>
              </a:rPr>
              <a:t>Rapid Access to Employment – Obtain employment quickly as possible</a:t>
            </a:r>
          </a:p>
          <a:p>
            <a:pPr marL="577850" lvl="0" indent="-336550" fontAlgn="base">
              <a:lnSpc>
                <a:spcPct val="100000"/>
              </a:lnSpc>
              <a:spcBef>
                <a:spcPct val="20000"/>
              </a:spcBef>
              <a:spcAft>
                <a:spcPct val="0"/>
              </a:spcAft>
              <a:buFontTx/>
              <a:buChar char="•"/>
            </a:pPr>
            <a:endParaRPr lang="en-US" sz="2400" kern="0" dirty="0">
              <a:solidFill>
                <a:srgbClr val="000000"/>
              </a:solidFill>
              <a:latin typeface="Arial"/>
            </a:endParaRPr>
          </a:p>
          <a:p>
            <a:pPr marL="577850" lvl="0" indent="-336550" fontAlgn="base">
              <a:lnSpc>
                <a:spcPct val="100000"/>
              </a:lnSpc>
              <a:spcBef>
                <a:spcPct val="20000"/>
              </a:spcBef>
              <a:spcAft>
                <a:spcPct val="0"/>
              </a:spcAft>
              <a:buFontTx/>
              <a:buChar char="•"/>
            </a:pPr>
            <a:r>
              <a:rPr lang="en-US" sz="2400" kern="0" dirty="0">
                <a:solidFill>
                  <a:srgbClr val="000000"/>
                </a:solidFill>
                <a:latin typeface="Arial"/>
              </a:rPr>
              <a:t>Employment through Long-Term Services – Majority of Veterans pursue</a:t>
            </a:r>
          </a:p>
          <a:p>
            <a:pPr marL="577850" lvl="0" indent="-336550" fontAlgn="base">
              <a:lnSpc>
                <a:spcPct val="100000"/>
              </a:lnSpc>
              <a:spcBef>
                <a:spcPct val="20000"/>
              </a:spcBef>
              <a:spcAft>
                <a:spcPct val="0"/>
              </a:spcAft>
              <a:buFontTx/>
              <a:buChar char="•"/>
            </a:pPr>
            <a:endParaRPr lang="en-US" sz="2400" kern="0" dirty="0">
              <a:solidFill>
                <a:srgbClr val="000000"/>
              </a:solidFill>
              <a:latin typeface="Arial"/>
            </a:endParaRPr>
          </a:p>
          <a:p>
            <a:pPr marL="577850" lvl="0" indent="-336550" fontAlgn="base">
              <a:lnSpc>
                <a:spcPct val="100000"/>
              </a:lnSpc>
              <a:spcBef>
                <a:spcPct val="20000"/>
              </a:spcBef>
              <a:spcAft>
                <a:spcPct val="0"/>
              </a:spcAft>
              <a:buFontTx/>
              <a:buChar char="•"/>
            </a:pPr>
            <a:r>
              <a:rPr lang="en-US" sz="2400" kern="0" dirty="0">
                <a:solidFill>
                  <a:srgbClr val="000000"/>
                </a:solidFill>
                <a:latin typeface="Arial"/>
              </a:rPr>
              <a:t>Independent Living Services – Veterans who cannot pursue vocational goal but need assistance with daily living and independence</a:t>
            </a:r>
          </a:p>
          <a:p>
            <a:pPr marL="577850" lvl="0" indent="-336550" fontAlgn="base">
              <a:lnSpc>
                <a:spcPct val="100000"/>
              </a:lnSpc>
              <a:spcBef>
                <a:spcPct val="20000"/>
              </a:spcBef>
              <a:spcAft>
                <a:spcPct val="0"/>
              </a:spcAft>
              <a:buFontTx/>
              <a:buChar char="•"/>
            </a:pPr>
            <a:endParaRPr lang="en-US" sz="2400" kern="0" dirty="0">
              <a:solidFill>
                <a:srgbClr val="000000"/>
              </a:solidFill>
              <a:latin typeface="Arial"/>
            </a:endParaRPr>
          </a:p>
          <a:p>
            <a:pPr marL="577850" lvl="0" indent="-336550" fontAlgn="base">
              <a:lnSpc>
                <a:spcPct val="100000"/>
              </a:lnSpc>
              <a:spcBef>
                <a:spcPct val="20000"/>
              </a:spcBef>
              <a:spcAft>
                <a:spcPct val="0"/>
              </a:spcAft>
              <a:buFontTx/>
              <a:buChar char="•"/>
            </a:pPr>
            <a:r>
              <a:rPr lang="en-US" sz="2400" kern="0" dirty="0">
                <a:solidFill>
                  <a:srgbClr val="000000"/>
                </a:solidFill>
                <a:latin typeface="Arial"/>
              </a:rPr>
              <a:t>Self-Employment - claimants who have the necessary job skills to start a business and for those who have limited access to traditional employment or require a more accommodating work environment due to the effects of a disability. Most difficult track for Veterans</a:t>
            </a:r>
          </a:p>
          <a:p>
            <a:pPr marL="0" indent="0">
              <a:buNone/>
            </a:pPr>
            <a:endParaRPr lang="en-US" dirty="0"/>
          </a:p>
        </p:txBody>
      </p:sp>
    </p:spTree>
    <p:extLst>
      <p:ext uri="{BB962C8B-B14F-4D97-AF65-F5344CB8AC3E}">
        <p14:creationId xmlns:p14="http://schemas.microsoft.com/office/powerpoint/2010/main" val="3695939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CBE8B2-5F02-DF4D-8156-AE96B3C8529D}"/>
              </a:ext>
            </a:extLst>
          </p:cNvPr>
          <p:cNvSpPr>
            <a:spLocks noGrp="1"/>
          </p:cNvSpPr>
          <p:nvPr>
            <p:ph type="title"/>
          </p:nvPr>
        </p:nvSpPr>
        <p:spPr/>
        <p:txBody>
          <a:bodyPr>
            <a:normAutofit/>
          </a:bodyPr>
          <a:lstStyle/>
          <a:p>
            <a:r>
              <a:rPr lang="en-US" dirty="0"/>
              <a:t>VR&amp;E Benefits and GI Bill</a:t>
            </a:r>
          </a:p>
        </p:txBody>
      </p:sp>
      <p:sp>
        <p:nvSpPr>
          <p:cNvPr id="4" name="Content Placeholder 3">
            <a:extLst>
              <a:ext uri="{FF2B5EF4-FFF2-40B4-BE49-F238E27FC236}">
                <a16:creationId xmlns:a16="http://schemas.microsoft.com/office/drawing/2014/main" id="{CF545DB0-4463-5A45-B800-D5EB22689FC4}"/>
              </a:ext>
            </a:extLst>
          </p:cNvPr>
          <p:cNvSpPr>
            <a:spLocks noGrp="1"/>
          </p:cNvSpPr>
          <p:nvPr>
            <p:ph idx="1"/>
          </p:nvPr>
        </p:nvSpPr>
        <p:spPr/>
        <p:txBody>
          <a:bodyPr>
            <a:normAutofit lnSpcReduction="10000"/>
          </a:bodyPr>
          <a:lstStyle/>
          <a:p>
            <a:pPr marL="285750" lvl="0" indent="-285750" fontAlgn="base">
              <a:lnSpc>
                <a:spcPct val="100000"/>
              </a:lnSpc>
              <a:spcBef>
                <a:spcPct val="0"/>
              </a:spcBef>
              <a:spcAft>
                <a:spcPct val="0"/>
              </a:spcAft>
            </a:pPr>
            <a:r>
              <a:rPr lang="en-US" b="1" u="sng" dirty="0">
                <a:solidFill>
                  <a:srgbClr val="174578"/>
                </a:solidFill>
                <a:latin typeface="Arial" charset="0"/>
              </a:rPr>
              <a:t>Is the VR&amp;E Program the same as the GI Bill?</a:t>
            </a:r>
          </a:p>
          <a:p>
            <a:pPr marL="0" lvl="0" indent="0" fontAlgn="base">
              <a:lnSpc>
                <a:spcPct val="100000"/>
              </a:lnSpc>
              <a:spcBef>
                <a:spcPct val="0"/>
              </a:spcBef>
              <a:spcAft>
                <a:spcPct val="0"/>
              </a:spcAft>
              <a:buNone/>
            </a:pPr>
            <a:endParaRPr lang="en-US" sz="2400" u="sng" dirty="0">
              <a:solidFill>
                <a:srgbClr val="000000"/>
              </a:solidFill>
              <a:latin typeface="Arial" charset="0"/>
            </a:endParaRPr>
          </a:p>
          <a:p>
            <a:pPr marL="742950" lvl="1" indent="-285750" fontAlgn="base">
              <a:lnSpc>
                <a:spcPct val="100000"/>
              </a:lnSpc>
              <a:spcBef>
                <a:spcPct val="0"/>
              </a:spcBef>
              <a:spcAft>
                <a:spcPct val="0"/>
              </a:spcAft>
              <a:buSzTx/>
              <a:buFont typeface="Arial" panose="020B0604020202020204" pitchFamily="34" charset="0"/>
              <a:buChar char="•"/>
            </a:pPr>
            <a:r>
              <a:rPr lang="en-US" dirty="0">
                <a:solidFill>
                  <a:srgbClr val="000000"/>
                </a:solidFill>
                <a:latin typeface="Arial" charset="0"/>
              </a:rPr>
              <a:t>No.  GI Bill is an educational program.  </a:t>
            </a:r>
          </a:p>
          <a:p>
            <a:pPr marL="1714500" lvl="3" indent="-342900" fontAlgn="base">
              <a:lnSpc>
                <a:spcPct val="100000"/>
              </a:lnSpc>
              <a:spcBef>
                <a:spcPct val="0"/>
              </a:spcBef>
              <a:spcAft>
                <a:spcPct val="0"/>
              </a:spcAft>
            </a:pPr>
            <a:r>
              <a:rPr lang="en-US" sz="2400" dirty="0">
                <a:solidFill>
                  <a:srgbClr val="000000"/>
                </a:solidFill>
                <a:latin typeface="Arial" charset="0"/>
              </a:rPr>
              <a:t>The purpose of the VR&amp;E Program is to help Veterans with service-connected disabilities and barriers to employment to become suitably employed. </a:t>
            </a:r>
          </a:p>
          <a:p>
            <a:pPr marL="1371600" lvl="3" indent="0" fontAlgn="base">
              <a:lnSpc>
                <a:spcPct val="100000"/>
              </a:lnSpc>
              <a:spcBef>
                <a:spcPct val="0"/>
              </a:spcBef>
              <a:spcAft>
                <a:spcPct val="0"/>
              </a:spcAft>
              <a:buNone/>
            </a:pPr>
            <a:endParaRPr lang="en-US" sz="2400" dirty="0">
              <a:solidFill>
                <a:srgbClr val="000000"/>
              </a:solidFill>
              <a:latin typeface="Arial" charset="0"/>
            </a:endParaRPr>
          </a:p>
          <a:p>
            <a:pPr marL="1714500" lvl="3" indent="-342900" fontAlgn="base">
              <a:lnSpc>
                <a:spcPct val="100000"/>
              </a:lnSpc>
              <a:spcBef>
                <a:spcPct val="0"/>
              </a:spcBef>
              <a:spcAft>
                <a:spcPct val="0"/>
              </a:spcAft>
            </a:pPr>
            <a:r>
              <a:rPr lang="en-US" sz="2400" dirty="0">
                <a:solidFill>
                  <a:srgbClr val="000000"/>
                </a:solidFill>
                <a:latin typeface="Arial" charset="0"/>
              </a:rPr>
              <a:t>Four of the Five VR&amp;E Tracks of Services are geared specifically toward employment </a:t>
            </a:r>
          </a:p>
          <a:p>
            <a:pPr marL="1714500" lvl="3" indent="-342900" fontAlgn="base">
              <a:lnSpc>
                <a:spcPct val="100000"/>
              </a:lnSpc>
              <a:spcBef>
                <a:spcPct val="0"/>
              </a:spcBef>
              <a:spcAft>
                <a:spcPct val="0"/>
              </a:spcAft>
            </a:pPr>
            <a:endParaRPr lang="en-US" sz="2400" dirty="0">
              <a:solidFill>
                <a:srgbClr val="000000"/>
              </a:solidFill>
              <a:latin typeface="Arial" charset="0"/>
            </a:endParaRPr>
          </a:p>
          <a:p>
            <a:pPr marL="1714500" lvl="3" indent="-342900" fontAlgn="base">
              <a:lnSpc>
                <a:spcPct val="100000"/>
              </a:lnSpc>
              <a:spcBef>
                <a:spcPct val="0"/>
              </a:spcBef>
              <a:spcAft>
                <a:spcPct val="0"/>
              </a:spcAft>
            </a:pPr>
            <a:r>
              <a:rPr lang="en-US" sz="2400" dirty="0">
                <a:solidFill>
                  <a:srgbClr val="000000"/>
                </a:solidFill>
                <a:latin typeface="Arial" charset="0"/>
              </a:rPr>
              <a:t>The </a:t>
            </a:r>
            <a:r>
              <a:rPr lang="en-US" sz="2400" dirty="0">
                <a:solidFill>
                  <a:srgbClr val="174578"/>
                </a:solidFill>
                <a:latin typeface="Arial" charset="0"/>
              </a:rPr>
              <a:t>“E” </a:t>
            </a:r>
            <a:r>
              <a:rPr lang="en-US" sz="2400" dirty="0">
                <a:solidFill>
                  <a:srgbClr val="000000"/>
                </a:solidFill>
                <a:latin typeface="Arial" charset="0"/>
              </a:rPr>
              <a:t>in VR&amp;E stands for the program’s mission to assist Veterans and Servicemembers with obtaining suitable Employment. </a:t>
            </a:r>
          </a:p>
          <a:p>
            <a:pPr marL="0" indent="0">
              <a:buNone/>
            </a:pPr>
            <a:endParaRPr lang="en-US" dirty="0"/>
          </a:p>
        </p:txBody>
      </p:sp>
    </p:spTree>
    <p:extLst>
      <p:ext uri="{BB962C8B-B14F-4D97-AF65-F5344CB8AC3E}">
        <p14:creationId xmlns:p14="http://schemas.microsoft.com/office/powerpoint/2010/main" val="2375147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CBE8B2-5F02-DF4D-8156-AE96B3C8529D}"/>
              </a:ext>
            </a:extLst>
          </p:cNvPr>
          <p:cNvSpPr>
            <a:spLocks noGrp="1"/>
          </p:cNvSpPr>
          <p:nvPr>
            <p:ph type="title"/>
          </p:nvPr>
        </p:nvSpPr>
        <p:spPr/>
        <p:txBody>
          <a:bodyPr>
            <a:normAutofit/>
          </a:bodyPr>
          <a:lstStyle/>
          <a:p>
            <a:r>
              <a:rPr lang="en-US" dirty="0"/>
              <a:t>VR&amp;E Employment Focus</a:t>
            </a:r>
          </a:p>
        </p:txBody>
      </p:sp>
      <p:sp>
        <p:nvSpPr>
          <p:cNvPr id="4" name="Content Placeholder 3">
            <a:extLst>
              <a:ext uri="{FF2B5EF4-FFF2-40B4-BE49-F238E27FC236}">
                <a16:creationId xmlns:a16="http://schemas.microsoft.com/office/drawing/2014/main" id="{CF545DB0-4463-5A45-B800-D5EB22689FC4}"/>
              </a:ext>
            </a:extLst>
          </p:cNvPr>
          <p:cNvSpPr>
            <a:spLocks noGrp="1"/>
          </p:cNvSpPr>
          <p:nvPr>
            <p:ph idx="1"/>
          </p:nvPr>
        </p:nvSpPr>
        <p:spPr/>
        <p:txBody>
          <a:bodyPr>
            <a:normAutofit/>
          </a:bodyPr>
          <a:lstStyle/>
          <a:p>
            <a:pPr marL="0" lvl="0" indent="0" eaLnBrk="0" fontAlgn="base" hangingPunct="0">
              <a:lnSpc>
                <a:spcPct val="100000"/>
              </a:lnSpc>
              <a:spcBef>
                <a:spcPct val="20000"/>
              </a:spcBef>
              <a:spcAft>
                <a:spcPct val="0"/>
              </a:spcAft>
              <a:buNone/>
            </a:pPr>
            <a:r>
              <a:rPr lang="en-US" kern="0" dirty="0">
                <a:solidFill>
                  <a:srgbClr val="174578"/>
                </a:solidFill>
                <a:latin typeface="Arial"/>
              </a:rPr>
              <a:t>The VR&amp;E Program provides employment services in four of the five rehabilitation tracks.  Personalized employment services may include:</a:t>
            </a:r>
          </a:p>
          <a:p>
            <a:pPr marL="0" lvl="0" indent="0" eaLnBrk="0" fontAlgn="base" hangingPunct="0">
              <a:lnSpc>
                <a:spcPct val="100000"/>
              </a:lnSpc>
              <a:spcBef>
                <a:spcPct val="20000"/>
              </a:spcBef>
              <a:spcAft>
                <a:spcPct val="0"/>
              </a:spcAft>
              <a:buNone/>
            </a:pPr>
            <a:endParaRPr lang="en-US" sz="1800" kern="0" dirty="0">
              <a:solidFill>
                <a:srgbClr val="1D528D"/>
              </a:solidFill>
              <a:latin typeface="Arial"/>
            </a:endParaRPr>
          </a:p>
          <a:p>
            <a:pPr marL="742950" lvl="1" indent="-285750" eaLnBrk="0" fontAlgn="base" hangingPunct="0">
              <a:lnSpc>
                <a:spcPct val="100000"/>
              </a:lnSpc>
              <a:spcBef>
                <a:spcPts val="0"/>
              </a:spcBef>
              <a:buSzTx/>
              <a:buFont typeface="Symbol"/>
              <a:buChar char=""/>
            </a:pPr>
            <a:r>
              <a:rPr lang="en-US" kern="0" dirty="0">
                <a:solidFill>
                  <a:srgbClr val="000000"/>
                </a:solidFill>
                <a:latin typeface="Arial"/>
              </a:rPr>
              <a:t>Work-readiness preparation </a:t>
            </a:r>
          </a:p>
          <a:p>
            <a:pPr marL="742950" lvl="1" indent="-285750" eaLnBrk="0" fontAlgn="base" hangingPunct="0">
              <a:lnSpc>
                <a:spcPct val="100000"/>
              </a:lnSpc>
              <a:spcBef>
                <a:spcPts val="0"/>
              </a:spcBef>
              <a:buSzTx/>
              <a:buFont typeface="Symbol"/>
              <a:buChar char=""/>
            </a:pPr>
            <a:r>
              <a:rPr lang="en-US" kern="0" dirty="0">
                <a:solidFill>
                  <a:srgbClr val="000000"/>
                </a:solidFill>
                <a:latin typeface="Arial"/>
              </a:rPr>
              <a:t>Resume development and job-seeking skills</a:t>
            </a:r>
          </a:p>
          <a:p>
            <a:pPr marL="742950" lvl="1" indent="-285750" eaLnBrk="0" fontAlgn="base" hangingPunct="0">
              <a:lnSpc>
                <a:spcPct val="100000"/>
              </a:lnSpc>
              <a:spcBef>
                <a:spcPts val="0"/>
              </a:spcBef>
              <a:buSzTx/>
              <a:buFont typeface="Symbol"/>
              <a:buChar char=""/>
            </a:pPr>
            <a:r>
              <a:rPr lang="en-US" kern="0" dirty="0">
                <a:solidFill>
                  <a:srgbClr val="000000"/>
                </a:solidFill>
                <a:latin typeface="Arial"/>
              </a:rPr>
              <a:t>Employment resources development</a:t>
            </a:r>
          </a:p>
          <a:p>
            <a:pPr marL="742950" lvl="1" indent="-285750" eaLnBrk="0" fontAlgn="base" hangingPunct="0">
              <a:lnSpc>
                <a:spcPct val="100000"/>
              </a:lnSpc>
              <a:spcBef>
                <a:spcPts val="0"/>
              </a:spcBef>
              <a:buSzTx/>
              <a:buFont typeface="Symbol"/>
              <a:buChar char=""/>
            </a:pPr>
            <a:r>
              <a:rPr lang="en-US" kern="0" dirty="0">
                <a:solidFill>
                  <a:srgbClr val="000000"/>
                </a:solidFill>
                <a:latin typeface="Arial"/>
              </a:rPr>
              <a:t>Job accommodations</a:t>
            </a:r>
          </a:p>
          <a:p>
            <a:pPr marL="742950" lvl="1" indent="-285750" eaLnBrk="0" fontAlgn="base" hangingPunct="0">
              <a:lnSpc>
                <a:spcPct val="100000"/>
              </a:lnSpc>
              <a:spcBef>
                <a:spcPts val="0"/>
              </a:spcBef>
              <a:buSzTx/>
              <a:buFont typeface="Symbol"/>
              <a:buChar char=""/>
            </a:pPr>
            <a:r>
              <a:rPr lang="en-US" kern="0" dirty="0">
                <a:solidFill>
                  <a:srgbClr val="000000"/>
                </a:solidFill>
                <a:latin typeface="Arial"/>
              </a:rPr>
              <a:t>Job placement assistance</a:t>
            </a:r>
          </a:p>
          <a:p>
            <a:pPr marL="742950" lvl="1" indent="-285750" eaLnBrk="0" fontAlgn="base" hangingPunct="0">
              <a:lnSpc>
                <a:spcPct val="100000"/>
              </a:lnSpc>
              <a:spcBef>
                <a:spcPts val="0"/>
              </a:spcBef>
              <a:buSzTx/>
              <a:buFont typeface="Symbol"/>
              <a:buChar char=""/>
            </a:pPr>
            <a:r>
              <a:rPr lang="en-US" kern="0" dirty="0">
                <a:solidFill>
                  <a:srgbClr val="000000"/>
                </a:solidFill>
                <a:latin typeface="Arial"/>
              </a:rPr>
              <a:t>Post-Employment Follow-up</a:t>
            </a:r>
          </a:p>
          <a:p>
            <a:pPr marL="742950" lvl="1" indent="-285750" eaLnBrk="0" fontAlgn="base" hangingPunct="0">
              <a:lnSpc>
                <a:spcPct val="100000"/>
              </a:lnSpc>
              <a:spcBef>
                <a:spcPts val="0"/>
              </a:spcBef>
              <a:buSzTx/>
              <a:buFont typeface="Symbol"/>
              <a:buChar char=""/>
            </a:pPr>
            <a:r>
              <a:rPr lang="en-US" kern="0" dirty="0">
                <a:solidFill>
                  <a:srgbClr val="000000"/>
                </a:solidFill>
                <a:latin typeface="Arial"/>
              </a:rPr>
              <a:t>Evaluation of your abilities, aptitudes, and interests</a:t>
            </a:r>
          </a:p>
          <a:p>
            <a:pPr marL="742950" lvl="1" indent="-285750" eaLnBrk="0" fontAlgn="base" hangingPunct="0">
              <a:lnSpc>
                <a:spcPct val="100000"/>
              </a:lnSpc>
              <a:spcBef>
                <a:spcPts val="0"/>
              </a:spcBef>
              <a:buSzTx/>
              <a:buFont typeface="Symbol"/>
              <a:buChar char=""/>
            </a:pPr>
            <a:r>
              <a:rPr lang="en-US" kern="0" dirty="0">
                <a:solidFill>
                  <a:srgbClr val="000000"/>
                </a:solidFill>
                <a:latin typeface="Arial"/>
              </a:rPr>
              <a:t>Career counseling and rehabilitation planning </a:t>
            </a:r>
          </a:p>
          <a:p>
            <a:pPr marL="0" lvl="0" indent="0" eaLnBrk="0" fontAlgn="base" hangingPunct="0">
              <a:lnSpc>
                <a:spcPct val="100000"/>
              </a:lnSpc>
              <a:spcBef>
                <a:spcPts val="0"/>
              </a:spcBef>
              <a:spcAft>
                <a:spcPts val="1000"/>
              </a:spcAft>
              <a:buNone/>
            </a:pPr>
            <a:endParaRPr lang="en-US" sz="1800" u="sng" kern="0" dirty="0">
              <a:solidFill>
                <a:srgbClr val="174578"/>
              </a:solidFill>
              <a:latin typeface="Arial"/>
              <a:ea typeface="MS Mincho"/>
              <a:cs typeface="Times New Roman"/>
            </a:endParaRPr>
          </a:p>
          <a:p>
            <a:pPr marL="0" indent="0">
              <a:buNone/>
            </a:pPr>
            <a:endParaRPr lang="en-US" dirty="0"/>
          </a:p>
        </p:txBody>
      </p:sp>
    </p:spTree>
    <p:extLst>
      <p:ext uri="{BB962C8B-B14F-4D97-AF65-F5344CB8AC3E}">
        <p14:creationId xmlns:p14="http://schemas.microsoft.com/office/powerpoint/2010/main" val="4054174002"/>
      </p:ext>
    </p:extLst>
  </p:cSld>
  <p:clrMapOvr>
    <a:masterClrMapping/>
  </p:clrMapOvr>
</p:sld>
</file>

<file path=ppt/theme/theme1.xml><?xml version="1.0" encoding="utf-8"?>
<a:theme xmlns:a="http://schemas.openxmlformats.org/drawingml/2006/main" name="Office Theme">
  <a:themeElements>
    <a:clrScheme name="VA Brand Colors">
      <a:dk1>
        <a:srgbClr val="000000"/>
      </a:dk1>
      <a:lt1>
        <a:srgbClr val="FFFFFF"/>
      </a:lt1>
      <a:dk2>
        <a:srgbClr val="003F71"/>
      </a:dk2>
      <a:lt2>
        <a:srgbClr val="DCDDDE"/>
      </a:lt2>
      <a:accent1>
        <a:srgbClr val="0083BE"/>
      </a:accent1>
      <a:accent2>
        <a:srgbClr val="C3262E"/>
      </a:accent2>
      <a:accent3>
        <a:srgbClr val="772432"/>
      </a:accent3>
      <a:accent4>
        <a:srgbClr val="F3CF45"/>
      </a:accent4>
      <a:accent5>
        <a:srgbClr val="598527"/>
      </a:accent5>
      <a:accent6>
        <a:srgbClr val="F795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RE PPT_CDVA" id="{5D35D6CE-627F-477B-B3FB-FAC4731796CF}" vid="{C8772176-5234-4701-A72D-CCB37146C9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AA55D25078924188707348D9283477" ma:contentTypeVersion="12" ma:contentTypeDescription="Create a new document." ma:contentTypeScope="" ma:versionID="a15d29b0b8f6c8562801630a32325be6">
  <xsd:schema xmlns:xsd="http://www.w3.org/2001/XMLSchema" xmlns:xs="http://www.w3.org/2001/XMLSchema" xmlns:p="http://schemas.microsoft.com/office/2006/metadata/properties" xmlns:ns3="6cc802f1-ccc2-4669-aa60-4646122c181d" xmlns:ns4="4ad5ff77-125c-46f6-8d16-0b8b90905ea4" targetNamespace="http://schemas.microsoft.com/office/2006/metadata/properties" ma:root="true" ma:fieldsID="58e380d4c1ce750fa39367f7fcdc83a3" ns3:_="" ns4:_="">
    <xsd:import namespace="6cc802f1-ccc2-4669-aa60-4646122c181d"/>
    <xsd:import namespace="4ad5ff77-125c-46f6-8d16-0b8b90905ea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802f1-ccc2-4669-aa60-4646122c18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d5ff77-125c-46f6-8d16-0b8b90905ea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ad5ff77-125c-46f6-8d16-0b8b90905ea4" xsi:nil="true"/>
  </documentManagement>
</p:properties>
</file>

<file path=customXml/itemProps1.xml><?xml version="1.0" encoding="utf-8"?>
<ds:datastoreItem xmlns:ds="http://schemas.openxmlformats.org/officeDocument/2006/customXml" ds:itemID="{4B7D527F-D278-4109-AD0E-27576B2F0874}">
  <ds:schemaRefs>
    <ds:schemaRef ds:uri="http://schemas.microsoft.com/sharepoint/v3/contenttype/forms"/>
  </ds:schemaRefs>
</ds:datastoreItem>
</file>

<file path=customXml/itemProps2.xml><?xml version="1.0" encoding="utf-8"?>
<ds:datastoreItem xmlns:ds="http://schemas.openxmlformats.org/officeDocument/2006/customXml" ds:itemID="{094FA819-A06D-4CD5-968F-1681C9E3CE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802f1-ccc2-4669-aa60-4646122c181d"/>
    <ds:schemaRef ds:uri="4ad5ff77-125c-46f6-8d16-0b8b90905e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A56FD1-3808-47AF-B9E0-D08F796E6C60}">
  <ds:schemaRefs>
    <ds:schemaRef ds:uri="http://purl.org/dc/dcmitype/"/>
    <ds:schemaRef ds:uri="http://schemas.microsoft.com/office/2006/documentManagement/types"/>
    <ds:schemaRef ds:uri="http://purl.org/dc/elements/1.1/"/>
    <ds:schemaRef ds:uri="http://schemas.microsoft.com/office/infopath/2007/PartnerControls"/>
    <ds:schemaRef ds:uri="6cc802f1-ccc2-4669-aa60-4646122c181d"/>
    <ds:schemaRef ds:uri="http://schemas.microsoft.com/office/2006/metadata/properties"/>
    <ds:schemaRef ds:uri="http://www.w3.org/XML/1998/namespace"/>
    <ds:schemaRef ds:uri="4ad5ff77-125c-46f6-8d16-0b8b90905ea4"/>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213</TotalTime>
  <Words>1278</Words>
  <Application>Microsoft Office PowerPoint</Application>
  <PresentationFormat>Widescreen</PresentationFormat>
  <Paragraphs>124</Paragraphs>
  <Slides>13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vt:lpstr>
      <vt:lpstr>Calibri</vt:lpstr>
      <vt:lpstr>Courier New</vt:lpstr>
      <vt:lpstr>Symbol</vt:lpstr>
      <vt:lpstr>Wingdings</vt:lpstr>
      <vt:lpstr>Office Theme</vt:lpstr>
      <vt:lpstr>Welcome to  VETERAN READINESS &amp; EMPLOYMENT</vt:lpstr>
      <vt:lpstr>                             Chapter 31 Services</vt:lpstr>
      <vt:lpstr>VR&amp;E Program Intent</vt:lpstr>
      <vt:lpstr>VR&amp;E Eligibility Criteria</vt:lpstr>
      <vt:lpstr>VR&amp;E Basic Benefit Information</vt:lpstr>
      <vt:lpstr>VR&amp;E Process</vt:lpstr>
      <vt:lpstr>5 Tracks to Employment</vt:lpstr>
      <vt:lpstr>VR&amp;E Benefits and GI Bill</vt:lpstr>
      <vt:lpstr>VR&amp;E Employment Focus</vt:lpstr>
      <vt:lpstr>VR&amp;E Employment Focus</vt:lpstr>
      <vt:lpstr>                             Applying for Services</vt:lpstr>
      <vt:lpstr>The Dakotas</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Munk, Mychael@Calvet</dc:creator>
  <cp:lastModifiedBy>Sessions-Howell, Casey L.</cp:lastModifiedBy>
  <cp:revision>39</cp:revision>
  <dcterms:created xsi:type="dcterms:W3CDTF">2022-06-28T23:16:23Z</dcterms:created>
  <dcterms:modified xsi:type="dcterms:W3CDTF">2025-09-02T21:00:49Z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0x010100B2AA55D25078924188707348D9283477</vt:lpwstr>
  </property>
  <property fmtid="{D5CDD505-2E9C-101B-9397-08002B2CF9AE}" pid="3" name="MediaServiceImageTags">
    <vt:lpwstr/>
  </property>
</Properties>
</file>